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8" r:id="rId4"/>
    <p:sldMasterId id="2147483709" r:id="rId5"/>
    <p:sldMasterId id="2147483838" r:id="rId6"/>
  </p:sldMasterIdLst>
  <p:notesMasterIdLst>
    <p:notesMasterId r:id="rId27"/>
  </p:notesMasterIdLst>
  <p:handoutMasterIdLst>
    <p:handoutMasterId r:id="rId28"/>
  </p:handoutMasterIdLst>
  <p:sldIdLst>
    <p:sldId id="256" r:id="rId7"/>
    <p:sldId id="375" r:id="rId8"/>
    <p:sldId id="740" r:id="rId9"/>
    <p:sldId id="423" r:id="rId10"/>
    <p:sldId id="2786" r:id="rId11"/>
    <p:sldId id="295" r:id="rId12"/>
    <p:sldId id="276" r:id="rId13"/>
    <p:sldId id="277" r:id="rId14"/>
    <p:sldId id="278" r:id="rId15"/>
    <p:sldId id="280" r:id="rId16"/>
    <p:sldId id="279" r:id="rId17"/>
    <p:sldId id="285" r:id="rId18"/>
    <p:sldId id="289" r:id="rId19"/>
    <p:sldId id="281" r:id="rId20"/>
    <p:sldId id="283" r:id="rId21"/>
    <p:sldId id="282" r:id="rId22"/>
    <p:sldId id="284" r:id="rId23"/>
    <p:sldId id="286" r:id="rId24"/>
    <p:sldId id="287" r:id="rId25"/>
    <p:sldId id="973" r:id="rId2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rsider" id="{CD30E219-0AE7-405E-8099-DB601F12B30C}">
          <p14:sldIdLst>
            <p14:sldId id="256"/>
            <p14:sldId id="375"/>
            <p14:sldId id="740"/>
            <p14:sldId id="423"/>
            <p14:sldId id="2786"/>
            <p14:sldId id="295"/>
            <p14:sldId id="276"/>
            <p14:sldId id="277"/>
            <p14:sldId id="278"/>
            <p14:sldId id="280"/>
            <p14:sldId id="279"/>
            <p14:sldId id="285"/>
            <p14:sldId id="289"/>
            <p14:sldId id="281"/>
            <p14:sldId id="283"/>
            <p14:sldId id="282"/>
            <p14:sldId id="284"/>
            <p14:sldId id="286"/>
            <p14:sldId id="287"/>
            <p14:sldId id="973"/>
          </p14:sldIdLst>
        </p14:section>
      </p14:sectionLst>
    </p:ext>
    <p:ext uri="{EFAFB233-063F-42B5-8137-9DF3F51BA10A}">
      <p15:sldGuideLst xmlns:p15="http://schemas.microsoft.com/office/powerpoint/2012/main">
        <p15:guide id="1" pos="3885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ABAB"/>
    <a:srgbClr val="FE9483"/>
    <a:srgbClr val="A7D5B6"/>
    <a:srgbClr val="515350"/>
    <a:srgbClr val="8CB4C5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B3279A-19CE-4137-86B2-0E97C8B4F8CD}" v="592" dt="2025-03-27T10:36:32.7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43"/>
      </p:cViewPr>
      <p:guideLst>
        <p:guide pos="3885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050583571692118E-2"/>
          <c:y val="0.18515200382249297"/>
          <c:w val="0.91989883285661578"/>
          <c:h val="0.650421071492564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n=1005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'Ark1'!$A$2:$A$5</c:f>
              <c:strCache>
                <c:ptCount val="4"/>
                <c:pt idx="0">
                  <c:v>16–29 år</c:v>
                </c:pt>
                <c:pt idx="1">
                  <c:v>30–44 år</c:v>
                </c:pt>
                <c:pt idx="2">
                  <c:v>45–59 år</c:v>
                </c:pt>
                <c:pt idx="3">
                  <c:v>60–75 år</c:v>
                </c:pt>
              </c:strCache>
            </c:strRef>
          </c:cat>
          <c:val>
            <c:numRef>
              <c:f>'Ark1'!$B$2:$B$5</c:f>
              <c:numCache>
                <c:formatCode>0%</c:formatCode>
                <c:ptCount val="4"/>
                <c:pt idx="0">
                  <c:v>0.234431827720395</c:v>
                </c:pt>
                <c:pt idx="1">
                  <c:v>0.23835605344328997</c:v>
                </c:pt>
                <c:pt idx="2">
                  <c:v>0.30460221073673699</c:v>
                </c:pt>
                <c:pt idx="3">
                  <c:v>0.2226099080995794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08-4145-A055-3EB256FF64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30515664"/>
        <c:axId val="1430520464"/>
      </c:barChart>
      <c:catAx>
        <c:axId val="143051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430520464"/>
        <c:crosses val="autoZero"/>
        <c:auto val="1"/>
        <c:lblAlgn val="ctr"/>
        <c:lblOffset val="100"/>
        <c:noMultiLvlLbl val="0"/>
      </c:catAx>
      <c:valAx>
        <c:axId val="1430520464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430515664"/>
        <c:crosses val="autoZero"/>
        <c:crossBetween val="between"/>
        <c:majorUnit val="0.2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'Ark1'!$A$2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'Ark1'!$B$1:$K$1</c:f>
              <c:strCache>
                <c:ptCount val="10"/>
                <c:pt idx="0">
                  <c:v>Tot</c:v>
                </c:pt>
                <c:pt idx="1">
                  <c:v>.</c:v>
                </c:pt>
                <c:pt idx="2">
                  <c:v>16–29 år</c:v>
                </c:pt>
                <c:pt idx="3">
                  <c:v>30–44 år</c:v>
                </c:pt>
                <c:pt idx="4">
                  <c:v>45–59 år</c:v>
                </c:pt>
                <c:pt idx="5">
                  <c:v>60–75 år</c:v>
                </c:pt>
                <c:pt idx="6">
                  <c:v>..</c:v>
                </c:pt>
                <c:pt idx="7">
                  <c:v>Kyst</c:v>
                </c:pt>
                <c:pt idx="8">
                  <c:v>Innland</c:v>
                </c:pt>
                <c:pt idx="9">
                  <c:v>Resten</c:v>
                </c:pt>
              </c:strCache>
            </c:strRef>
          </c:cat>
          <c:val>
            <c:numRef>
              <c:f>'Ark1'!$B$2:$K$2</c:f>
              <c:numCache>
                <c:formatCode>General</c:formatCode>
                <c:ptCount val="10"/>
                <c:pt idx="0" formatCode="0%">
                  <c:v>0.40404144857528129</c:v>
                </c:pt>
                <c:pt idx="2" formatCode="0%">
                  <c:v>0.48843351735622564</c:v>
                </c:pt>
                <c:pt idx="3" formatCode="0%">
                  <c:v>0.45669409726261234</c:v>
                </c:pt>
                <c:pt idx="4" formatCode="0%">
                  <c:v>0.33838187880099008</c:v>
                </c:pt>
                <c:pt idx="5" formatCode="0%">
                  <c:v>0.34863414676245441</c:v>
                </c:pt>
                <c:pt idx="7" formatCode="0%">
                  <c:v>0.61795083089645109</c:v>
                </c:pt>
                <c:pt idx="8" formatCode="0%">
                  <c:v>0.40769149033216578</c:v>
                </c:pt>
                <c:pt idx="9" formatCode="0%">
                  <c:v>0.2523202375910169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0C-4275-8576-1CB5E6DBCAA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014385456"/>
        <c:axId val="1014386896"/>
      </c:barChart>
      <c:catAx>
        <c:axId val="101438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014386896"/>
        <c:crosses val="autoZero"/>
        <c:auto val="1"/>
        <c:lblAlgn val="ctr"/>
        <c:lblOffset val="100"/>
        <c:noMultiLvlLbl val="0"/>
      </c:catAx>
      <c:valAx>
        <c:axId val="1014386896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014385456"/>
        <c:crosses val="autoZero"/>
        <c:crossBetween val="between"/>
        <c:majorUnit val="0.2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695772085329055"/>
          <c:y val="3.2093362509117436E-2"/>
          <c:w val="0.53374003668544645"/>
          <c:h val="0.935813274981765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Totalt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'Ark1'!$A$2:$A$6</c:f>
              <c:strCache>
                <c:ptCount val="5"/>
                <c:pt idx="0">
                  <c:v>Strengere regulering (altså begrensing) av fiske</c:v>
                </c:pt>
                <c:pt idx="1">
                  <c:v>Oppgradere kommunale renseanlegg som renser bedre</c:v>
                </c:pt>
                <c:pt idx="2">
                  <c:v>Redusere forurensning fra jordbruket</c:v>
                </c:pt>
                <c:pt idx="3">
                  <c:v>Igangsette tiltak som dyrking av tare, blåskjell og tunikater</c:v>
                </c:pt>
                <c:pt idx="4">
                  <c:v>Kjenner ikke til noen av disse</c:v>
                </c:pt>
              </c:strCache>
            </c:strRef>
          </c:cat>
          <c:val>
            <c:numRef>
              <c:f>'Ark1'!$B$2:$B$6</c:f>
              <c:numCache>
                <c:formatCode>0%</c:formatCode>
                <c:ptCount val="5"/>
                <c:pt idx="0">
                  <c:v>0.40886147222901337</c:v>
                </c:pt>
                <c:pt idx="1">
                  <c:v>0.31204451460459998</c:v>
                </c:pt>
                <c:pt idx="2">
                  <c:v>0.24939324712489139</c:v>
                </c:pt>
                <c:pt idx="3">
                  <c:v>0.17862813102600214</c:v>
                </c:pt>
                <c:pt idx="4">
                  <c:v>0.4270111378122276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A7-4C3D-B959-1B3878C4F5C5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Kyst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'Ark1'!$A$2:$A$6</c:f>
              <c:strCache>
                <c:ptCount val="5"/>
                <c:pt idx="0">
                  <c:v>Strengere regulering (altså begrensing) av fiske</c:v>
                </c:pt>
                <c:pt idx="1">
                  <c:v>Oppgradere kommunale renseanlegg som renser bedre</c:v>
                </c:pt>
                <c:pt idx="2">
                  <c:v>Redusere forurensning fra jordbruket</c:v>
                </c:pt>
                <c:pt idx="3">
                  <c:v>Igangsette tiltak som dyrking av tare, blåskjell og tunikater</c:v>
                </c:pt>
                <c:pt idx="4">
                  <c:v>Kjenner ikke til noen av disse</c:v>
                </c:pt>
              </c:strCache>
            </c:strRef>
          </c:cat>
          <c:val>
            <c:numRef>
              <c:f>'Ark1'!$C$2:$C$6</c:f>
              <c:numCache>
                <c:formatCode>0%</c:formatCode>
                <c:ptCount val="5"/>
                <c:pt idx="0">
                  <c:v>0.46050504969638423</c:v>
                </c:pt>
                <c:pt idx="1">
                  <c:v>0.35163993718612296</c:v>
                </c:pt>
                <c:pt idx="2">
                  <c:v>0.27950658467959577</c:v>
                </c:pt>
                <c:pt idx="3">
                  <c:v>0.20960408194993044</c:v>
                </c:pt>
                <c:pt idx="4">
                  <c:v>0.37583783172883484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6B-5F4F-A903-D5A768CBB0D6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Innland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'Ark1'!$A$2:$A$6</c:f>
              <c:strCache>
                <c:ptCount val="5"/>
                <c:pt idx="0">
                  <c:v>Strengere regulering (altså begrensing) av fiske</c:v>
                </c:pt>
                <c:pt idx="1">
                  <c:v>Oppgradere kommunale renseanlegg som renser bedre</c:v>
                </c:pt>
                <c:pt idx="2">
                  <c:v>Redusere forurensning fra jordbruket</c:v>
                </c:pt>
                <c:pt idx="3">
                  <c:v>Igangsette tiltak som dyrking av tare, blåskjell og tunikater</c:v>
                </c:pt>
                <c:pt idx="4">
                  <c:v>Kjenner ikke til noen av disse</c:v>
                </c:pt>
              </c:strCache>
            </c:strRef>
          </c:cat>
          <c:val>
            <c:numRef>
              <c:f>'Ark1'!$D$2:$D$6</c:f>
              <c:numCache>
                <c:formatCode>0%</c:formatCode>
                <c:ptCount val="5"/>
                <c:pt idx="0">
                  <c:v>0.30557368457458017</c:v>
                </c:pt>
                <c:pt idx="1">
                  <c:v>0.2328531843317925</c:v>
                </c:pt>
                <c:pt idx="2">
                  <c:v>0.18916620307702872</c:v>
                </c:pt>
                <c:pt idx="3">
                  <c:v>0.11667584967124338</c:v>
                </c:pt>
                <c:pt idx="4">
                  <c:v>0.52935837693710053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6B-5F4F-A903-D5A768CBB0D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014360976"/>
        <c:axId val="1014368176"/>
      </c:barChart>
      <c:catAx>
        <c:axId val="10143609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014368176"/>
        <c:crosses val="autoZero"/>
        <c:auto val="1"/>
        <c:lblAlgn val="ctr"/>
        <c:lblOffset val="100"/>
        <c:noMultiLvlLbl val="0"/>
      </c:catAx>
      <c:valAx>
        <c:axId val="1014368176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1014360976"/>
        <c:crosses val="max"/>
        <c:crossBetween val="between"/>
        <c:majorUnit val="0.2"/>
      </c:valAx>
    </c:plotArea>
    <c:legend>
      <c:legendPos val="r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'Ark1'!$A$2</c:f>
              <c:strCache>
                <c:ptCount val="1"/>
                <c:pt idx="0">
                  <c:v>For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'Ark1'!$B$1:$Q$1</c:f>
              <c:strCache>
                <c:ptCount val="16"/>
                <c:pt idx="0">
                  <c:v>TOTAL</c:v>
                </c:pt>
                <c:pt idx="1">
                  <c:v>Mann</c:v>
                </c:pt>
                <c:pt idx="2">
                  <c:v>Kvinne</c:v>
                </c:pt>
                <c:pt idx="3">
                  <c:v>16–29 år</c:v>
                </c:pt>
                <c:pt idx="4">
                  <c:v>30–44 år</c:v>
                </c:pt>
                <c:pt idx="5">
                  <c:v>45–59 år</c:v>
                </c:pt>
                <c:pt idx="6">
                  <c:v>60–75 år</c:v>
                </c:pt>
                <c:pt idx="7">
                  <c:v>Kyst</c:v>
                </c:pt>
                <c:pt idx="8">
                  <c:v>Innland</c:v>
                </c:pt>
                <c:pt idx="9">
                  <c:v>Resten</c:v>
                </c:pt>
                <c:pt idx="10">
                  <c:v>Ap</c:v>
                </c:pt>
                <c:pt idx="11">
                  <c:v>Frp</c:v>
                </c:pt>
                <c:pt idx="12">
                  <c:v>H</c:v>
                </c:pt>
                <c:pt idx="13">
                  <c:v>KrF</c:v>
                </c:pt>
                <c:pt idx="14">
                  <c:v>Sp</c:v>
                </c:pt>
                <c:pt idx="15">
                  <c:v>R+SV+V+MDG</c:v>
                </c:pt>
              </c:strCache>
            </c:strRef>
          </c:cat>
          <c:val>
            <c:numRef>
              <c:f>'Ark1'!$B$2:$Q$2</c:f>
              <c:numCache>
                <c:formatCode>0%</c:formatCode>
                <c:ptCount val="16"/>
                <c:pt idx="0">
                  <c:v>0.77</c:v>
                </c:pt>
                <c:pt idx="1">
                  <c:v>0.78</c:v>
                </c:pt>
                <c:pt idx="2">
                  <c:v>0.77</c:v>
                </c:pt>
                <c:pt idx="3">
                  <c:v>0.73</c:v>
                </c:pt>
                <c:pt idx="4">
                  <c:v>0.82</c:v>
                </c:pt>
                <c:pt idx="5">
                  <c:v>0.77</c:v>
                </c:pt>
                <c:pt idx="6">
                  <c:v>0.77</c:v>
                </c:pt>
                <c:pt idx="7">
                  <c:v>0.81</c:v>
                </c:pt>
                <c:pt idx="8">
                  <c:v>0.69</c:v>
                </c:pt>
                <c:pt idx="9">
                  <c:v>0.77</c:v>
                </c:pt>
                <c:pt idx="10">
                  <c:v>0.83</c:v>
                </c:pt>
                <c:pt idx="11">
                  <c:v>0.72</c:v>
                </c:pt>
                <c:pt idx="12">
                  <c:v>0.79</c:v>
                </c:pt>
                <c:pt idx="13">
                  <c:v>0.88</c:v>
                </c:pt>
                <c:pt idx="14">
                  <c:v>0.81</c:v>
                </c:pt>
                <c:pt idx="15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9A-8748-90C6-A59C44C613BD}"/>
            </c:ext>
          </c:extLst>
        </c:ser>
        <c:ser>
          <c:idx val="1"/>
          <c:order val="1"/>
          <c:tx>
            <c:strRef>
              <c:f>'Ark1'!$A$3</c:f>
              <c:strCache>
                <c:ptCount val="1"/>
                <c:pt idx="0">
                  <c:v>Imot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'Ark1'!$B$1:$Q$1</c:f>
              <c:strCache>
                <c:ptCount val="16"/>
                <c:pt idx="0">
                  <c:v>TOTAL</c:v>
                </c:pt>
                <c:pt idx="1">
                  <c:v>Mann</c:v>
                </c:pt>
                <c:pt idx="2">
                  <c:v>Kvinne</c:v>
                </c:pt>
                <c:pt idx="3">
                  <c:v>16–29 år</c:v>
                </c:pt>
                <c:pt idx="4">
                  <c:v>30–44 år</c:v>
                </c:pt>
                <c:pt idx="5">
                  <c:v>45–59 år</c:v>
                </c:pt>
                <c:pt idx="6">
                  <c:v>60–75 år</c:v>
                </c:pt>
                <c:pt idx="7">
                  <c:v>Kyst</c:v>
                </c:pt>
                <c:pt idx="8">
                  <c:v>Innland</c:v>
                </c:pt>
                <c:pt idx="9">
                  <c:v>Resten</c:v>
                </c:pt>
                <c:pt idx="10">
                  <c:v>Ap</c:v>
                </c:pt>
                <c:pt idx="11">
                  <c:v>Frp</c:v>
                </c:pt>
                <c:pt idx="12">
                  <c:v>H</c:v>
                </c:pt>
                <c:pt idx="13">
                  <c:v>KrF</c:v>
                </c:pt>
                <c:pt idx="14">
                  <c:v>Sp</c:v>
                </c:pt>
                <c:pt idx="15">
                  <c:v>R+SV+V+MDG</c:v>
                </c:pt>
              </c:strCache>
            </c:strRef>
          </c:cat>
          <c:val>
            <c:numRef>
              <c:f>'Ark1'!$B$3:$Q$3</c:f>
              <c:numCache>
                <c:formatCode>0%</c:formatCode>
                <c:ptCount val="16"/>
                <c:pt idx="0">
                  <c:v>-0.05</c:v>
                </c:pt>
                <c:pt idx="1">
                  <c:v>-7.0000000000000007E-2</c:v>
                </c:pt>
                <c:pt idx="2">
                  <c:v>-0.03</c:v>
                </c:pt>
                <c:pt idx="3">
                  <c:v>-0.05</c:v>
                </c:pt>
                <c:pt idx="4">
                  <c:v>-0.05</c:v>
                </c:pt>
                <c:pt idx="5">
                  <c:v>-0.04</c:v>
                </c:pt>
                <c:pt idx="6">
                  <c:v>-0.05</c:v>
                </c:pt>
                <c:pt idx="7">
                  <c:v>-0.06</c:v>
                </c:pt>
                <c:pt idx="8">
                  <c:v>-0.05</c:v>
                </c:pt>
                <c:pt idx="9">
                  <c:v>-0.04</c:v>
                </c:pt>
                <c:pt idx="10">
                  <c:v>-0.03</c:v>
                </c:pt>
                <c:pt idx="11">
                  <c:v>-0.09</c:v>
                </c:pt>
                <c:pt idx="12">
                  <c:v>-0.02</c:v>
                </c:pt>
                <c:pt idx="14">
                  <c:v>-0.04</c:v>
                </c:pt>
                <c:pt idx="15">
                  <c:v>-0.04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9A-8748-90C6-A59C44C613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00"/>
        <c:axId val="219320111"/>
        <c:axId val="251088303"/>
      </c:barChart>
      <c:catAx>
        <c:axId val="21932011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51088303"/>
        <c:crosses val="autoZero"/>
        <c:auto val="1"/>
        <c:lblAlgn val="ctr"/>
        <c:lblOffset val="100"/>
        <c:noMultiLvlLbl val="0"/>
      </c:catAx>
      <c:valAx>
        <c:axId val="251088303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219320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nb-N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n=1005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'Ark1'!$A$2:$A$7</c:f>
              <c:strCache>
                <c:ptCount val="6"/>
                <c:pt idx="0">
                  <c:v>Svært liten grad</c:v>
                </c:pt>
                <c:pt idx="1">
                  <c:v>Ganske liten grad</c:v>
                </c:pt>
                <c:pt idx="2">
                  <c:v>Verken eller / middels</c:v>
                </c:pt>
                <c:pt idx="3">
                  <c:v>Ganske stor grad</c:v>
                </c:pt>
                <c:pt idx="4">
                  <c:v>Svært stor grad</c:v>
                </c:pt>
                <c:pt idx="5">
                  <c:v>Vet ikke</c:v>
                </c:pt>
              </c:strCache>
            </c:strRef>
          </c:cat>
          <c:val>
            <c:numRef>
              <c:f>'Ark1'!$B$2:$B$7</c:f>
              <c:numCache>
                <c:formatCode>0%</c:formatCode>
                <c:ptCount val="6"/>
                <c:pt idx="0">
                  <c:v>1.7865388401776872E-2</c:v>
                </c:pt>
                <c:pt idx="1">
                  <c:v>2.0684526554402338E-2</c:v>
                </c:pt>
                <c:pt idx="2">
                  <c:v>8.8002221654449292E-2</c:v>
                </c:pt>
                <c:pt idx="3">
                  <c:v>0.35749237036942105</c:v>
                </c:pt>
                <c:pt idx="4">
                  <c:v>0.43244185879262154</c:v>
                </c:pt>
                <c:pt idx="5">
                  <c:v>8.3513634227330102E-2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02-4A53-9E0E-F7AE895B15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014380656"/>
        <c:axId val="1014361456"/>
      </c:barChart>
      <c:catAx>
        <c:axId val="101438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014361456"/>
        <c:crosses val="autoZero"/>
        <c:auto val="1"/>
        <c:lblAlgn val="ctr"/>
        <c:lblOffset val="100"/>
        <c:noMultiLvlLbl val="0"/>
      </c:catAx>
      <c:valAx>
        <c:axId val="1014361456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014380656"/>
        <c:crosses val="autoZero"/>
        <c:crossBetween val="between"/>
        <c:majorUnit val="0.2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n=516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'Ark1'!$A$2:$A$7</c:f>
              <c:strCache>
                <c:ptCount val="6"/>
                <c:pt idx="0">
                  <c:v>Svært liten tillit</c:v>
                </c:pt>
                <c:pt idx="1">
                  <c:v>Ganske liten tillit</c:v>
                </c:pt>
                <c:pt idx="2">
                  <c:v>Verken eller / middels</c:v>
                </c:pt>
                <c:pt idx="3">
                  <c:v>Ganske stor tillit</c:v>
                </c:pt>
                <c:pt idx="4">
                  <c:v>Svært stor tillit</c:v>
                </c:pt>
                <c:pt idx="5">
                  <c:v>Vet ikke</c:v>
                </c:pt>
              </c:strCache>
            </c:strRef>
          </c:cat>
          <c:val>
            <c:numRef>
              <c:f>'Ark1'!$B$2:$B$7</c:f>
              <c:numCache>
                <c:formatCode>0%</c:formatCode>
                <c:ptCount val="6"/>
                <c:pt idx="0">
                  <c:v>0.10073510963817295</c:v>
                </c:pt>
                <c:pt idx="1">
                  <c:v>0.34722797614319167</c:v>
                </c:pt>
                <c:pt idx="2">
                  <c:v>0.3423771674511713</c:v>
                </c:pt>
                <c:pt idx="3">
                  <c:v>0.14042306302404564</c:v>
                </c:pt>
                <c:pt idx="4">
                  <c:v>2.5092482796514416E-2</c:v>
                </c:pt>
                <c:pt idx="5">
                  <c:v>4.4144200946902183E-2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70-4822-AF53-2B45C892785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014383536"/>
        <c:axId val="1014361936"/>
      </c:barChart>
      <c:catAx>
        <c:axId val="101438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txPr>
          <a:bodyPr/>
          <a:lstStyle/>
          <a:p>
            <a:pPr>
              <a:defRPr b="1">
                <a:solidFill>
                  <a:schemeClr val="accent6">
                    <a:lumMod val="50000"/>
                  </a:schemeClr>
                </a:solidFill>
              </a:defRPr>
            </a:pPr>
            <a:endParaRPr lang="nb-NO"/>
          </a:p>
        </c:txPr>
        <c:crossAx val="1014361936"/>
        <c:crosses val="autoZero"/>
        <c:auto val="1"/>
        <c:lblAlgn val="ctr"/>
        <c:lblOffset val="100"/>
        <c:noMultiLvlLbl val="0"/>
      </c:catAx>
      <c:valAx>
        <c:axId val="1014361936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014383536"/>
        <c:crosses val="autoZero"/>
        <c:crossBetween val="between"/>
        <c:majorUnit val="0.2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924160981354626"/>
          <c:y val="3.2093362509117436E-2"/>
          <c:w val="0.57439668112354059"/>
          <c:h val="0.935813274981765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Kyst (n=344)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'Ark1'!$A$2:$A$4</c:f>
              <c:strCache>
                <c:ptCount val="3"/>
                <c:pt idx="0">
                  <c:v>Ja, engasjement for natur generelt</c:v>
                </c:pt>
                <c:pt idx="1">
                  <c:v>Ja, engasjement for Oslofjorden spesielt</c:v>
                </c:pt>
                <c:pt idx="2">
                  <c:v>Nei, har ikke lagt merke til det</c:v>
                </c:pt>
              </c:strCache>
            </c:strRef>
          </c:cat>
          <c:val>
            <c:numRef>
              <c:f>'Ark1'!$B$2:$B$4</c:f>
              <c:numCache>
                <c:formatCode>0%</c:formatCode>
                <c:ptCount val="3"/>
                <c:pt idx="0">
                  <c:v>0.25075457785387961</c:v>
                </c:pt>
                <c:pt idx="1">
                  <c:v>0.18930835230052254</c:v>
                </c:pt>
                <c:pt idx="2">
                  <c:v>0.59406695037419344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C4-4995-A6C1-115AFD3D9CC8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Innland (n=172)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'Ark1'!$A$2:$A$4</c:f>
              <c:strCache>
                <c:ptCount val="3"/>
                <c:pt idx="0">
                  <c:v>Ja, engasjement for natur generelt</c:v>
                </c:pt>
                <c:pt idx="1">
                  <c:v>Ja, engasjement for Oslofjorden spesielt</c:v>
                </c:pt>
                <c:pt idx="2">
                  <c:v>Nei, har ikke lagt merke til det</c:v>
                </c:pt>
              </c:strCache>
            </c:strRef>
          </c:cat>
          <c:val>
            <c:numRef>
              <c:f>'Ark1'!$C$2:$C$4</c:f>
              <c:numCache>
                <c:formatCode>0%</c:formatCode>
                <c:ptCount val="3"/>
                <c:pt idx="0">
                  <c:v>0.22838709230519533</c:v>
                </c:pt>
                <c:pt idx="1">
                  <c:v>3.2301438603331192E-2</c:v>
                </c:pt>
                <c:pt idx="2">
                  <c:v>0.74318012572951087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5D-7E4F-815A-5A25CD80A1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014367696"/>
        <c:axId val="1014377296"/>
      </c:barChart>
      <c:catAx>
        <c:axId val="101436769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014377296"/>
        <c:crosses val="autoZero"/>
        <c:auto val="1"/>
        <c:lblAlgn val="ctr"/>
        <c:lblOffset val="100"/>
        <c:noMultiLvlLbl val="0"/>
      </c:catAx>
      <c:valAx>
        <c:axId val="1014377296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1014367696"/>
        <c:crosses val="max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71612385663837919"/>
          <c:y val="0.29499336652940267"/>
          <c:w val="0.18954089011581521"/>
          <c:h val="0.11242003939879508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n=516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5B1-7241-BEA4-DD6BFA7A46C6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B5B1-7241-BEA4-DD6BFA7A46C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B5B1-7241-BEA4-DD6BFA7A46C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B5B1-7241-BEA4-DD6BFA7A46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'Ark1'!$A$2:$A$7</c:f>
              <c:strCache>
                <c:ptCount val="6"/>
                <c:pt idx="0">
                  <c:v>Svært lite sannsynlig</c:v>
                </c:pt>
                <c:pt idx="1">
                  <c:v>Ganske lite sannsynlig</c:v>
                </c:pt>
                <c:pt idx="2">
                  <c:v>Verken eller</c:v>
                </c:pt>
                <c:pt idx="3">
                  <c:v>Ganske sannsynlig</c:v>
                </c:pt>
                <c:pt idx="4">
                  <c:v>Svært sannsynlig</c:v>
                </c:pt>
                <c:pt idx="5">
                  <c:v>Vet ikke</c:v>
                </c:pt>
              </c:strCache>
            </c:strRef>
          </c:cat>
          <c:val>
            <c:numRef>
              <c:f>'Ark1'!$B$2:$B$7</c:f>
              <c:numCache>
                <c:formatCode>0%</c:formatCode>
                <c:ptCount val="6"/>
                <c:pt idx="0">
                  <c:v>0.14557825609856029</c:v>
                </c:pt>
                <c:pt idx="1">
                  <c:v>0.1863289213027324</c:v>
                </c:pt>
                <c:pt idx="2">
                  <c:v>0.24964867345281735</c:v>
                </c:pt>
                <c:pt idx="3">
                  <c:v>0.17268753669281078</c:v>
                </c:pt>
                <c:pt idx="4">
                  <c:v>8.2780295803639103E-2</c:v>
                </c:pt>
                <c:pt idx="5">
                  <c:v>0.16297631664943854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55-403C-A0AF-C5A78BE2D85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014370096"/>
        <c:axId val="1014374416"/>
      </c:barChart>
      <c:catAx>
        <c:axId val="101437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014374416"/>
        <c:crosses val="autoZero"/>
        <c:auto val="1"/>
        <c:lblAlgn val="ctr"/>
        <c:lblOffset val="100"/>
        <c:noMultiLvlLbl val="0"/>
      </c:catAx>
      <c:valAx>
        <c:axId val="1014374416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014370096"/>
        <c:crosses val="autoZero"/>
        <c:crossBetween val="between"/>
        <c:majorUnit val="0.2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938069641759071"/>
          <c:y val="3.2093362509117436E-2"/>
          <c:w val="0.53316677196910323"/>
          <c:h val="0.935813274981765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'Ark1'!$A$2:$A$7</c:f>
              <c:strCache>
                <c:ptCount val="6"/>
                <c:pt idx="0">
                  <c:v>Støtte et forbud mot fiske i store deler av fjorden for en periode på 10 år</c:v>
                </c:pt>
                <c:pt idx="1">
                  <c:v>Betale høyere kommunal avgift for å få mindre utslipp til Oslofjorden</c:v>
                </c:pt>
                <c:pt idx="2">
                  <c:v>Jobbe som frivillig med å rydde plast langs strendene ved Oslofjorden</c:v>
                </c:pt>
                <c:pt idx="3">
                  <c:v>Jobbe som frivillig med å ta jevnlige vannprøver</c:v>
                </c:pt>
                <c:pt idx="4">
                  <c:v>Annet jeg kan tenke meg å bidra med, noter:</c:v>
                </c:pt>
                <c:pt idx="5">
                  <c:v>Ingen av disse</c:v>
                </c:pt>
              </c:strCache>
            </c:strRef>
          </c:cat>
          <c:val>
            <c:numRef>
              <c:f>'Ark1'!$B$2:$B$7</c:f>
              <c:numCache>
                <c:formatCode>0%</c:formatCode>
                <c:ptCount val="6"/>
                <c:pt idx="0">
                  <c:v>0.4872261799488859</c:v>
                </c:pt>
                <c:pt idx="1">
                  <c:v>0.13272411119349994</c:v>
                </c:pt>
                <c:pt idx="2">
                  <c:v>0.28418939994750436</c:v>
                </c:pt>
                <c:pt idx="3">
                  <c:v>0.16369661665820509</c:v>
                </c:pt>
                <c:pt idx="4">
                  <c:v>2.7561753852731873E-2</c:v>
                </c:pt>
                <c:pt idx="5">
                  <c:v>0.32720125680398304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37-4819-BF6A-C0F1CA179934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Kyst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'Ark1'!$A$2:$A$7</c:f>
              <c:strCache>
                <c:ptCount val="6"/>
                <c:pt idx="0">
                  <c:v>Støtte et forbud mot fiske i store deler av fjorden for en periode på 10 år</c:v>
                </c:pt>
                <c:pt idx="1">
                  <c:v>Betale høyere kommunal avgift for å få mindre utslipp til Oslofjorden</c:v>
                </c:pt>
                <c:pt idx="2">
                  <c:v>Jobbe som frivillig med å rydde plast langs strendene ved Oslofjorden</c:v>
                </c:pt>
                <c:pt idx="3">
                  <c:v>Jobbe som frivillig med å ta jevnlige vannprøver</c:v>
                </c:pt>
                <c:pt idx="4">
                  <c:v>Annet jeg kan tenke meg å bidra med, noter:</c:v>
                </c:pt>
                <c:pt idx="5">
                  <c:v>Ingen av disse</c:v>
                </c:pt>
              </c:strCache>
            </c:strRef>
          </c:cat>
          <c:val>
            <c:numRef>
              <c:f>'Ark1'!$C$2:$C$7</c:f>
              <c:numCache>
                <c:formatCode>0%</c:formatCode>
                <c:ptCount val="6"/>
                <c:pt idx="0">
                  <c:v>0.57652179035193041</c:v>
                </c:pt>
                <c:pt idx="1">
                  <c:v>0.16236688661378845</c:v>
                </c:pt>
                <c:pt idx="2">
                  <c:v>0.33017031902285443</c:v>
                </c:pt>
                <c:pt idx="3">
                  <c:v>0.1927795456934466</c:v>
                </c:pt>
                <c:pt idx="4">
                  <c:v>3.4074525244410576E-2</c:v>
                </c:pt>
                <c:pt idx="5">
                  <c:v>0.22865375055798709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6F-5E40-AA94-60DE688680FD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Innland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'Ark1'!$A$2:$A$7</c:f>
              <c:strCache>
                <c:ptCount val="6"/>
                <c:pt idx="0">
                  <c:v>Støtte et forbud mot fiske i store deler av fjorden for en periode på 10 år</c:v>
                </c:pt>
                <c:pt idx="1">
                  <c:v>Betale høyere kommunal avgift for å få mindre utslipp til Oslofjorden</c:v>
                </c:pt>
                <c:pt idx="2">
                  <c:v>Jobbe som frivillig med å rydde plast langs strendene ved Oslofjorden</c:v>
                </c:pt>
                <c:pt idx="3">
                  <c:v>Jobbe som frivillig med å ta jevnlige vannprøver</c:v>
                </c:pt>
                <c:pt idx="4">
                  <c:v>Annet jeg kan tenke meg å bidra med, noter:</c:v>
                </c:pt>
                <c:pt idx="5">
                  <c:v>Ingen av disse</c:v>
                </c:pt>
              </c:strCache>
            </c:strRef>
          </c:cat>
          <c:val>
            <c:numRef>
              <c:f>'Ark1'!$D$2:$D$7</c:f>
              <c:numCache>
                <c:formatCode>0%</c:formatCode>
                <c:ptCount val="6"/>
                <c:pt idx="0">
                  <c:v>0.30863386512309893</c:v>
                </c:pt>
                <c:pt idx="1">
                  <c:v>7.3438197179637274E-2</c:v>
                </c:pt>
                <c:pt idx="2">
                  <c:v>0.19222699845409413</c:v>
                </c:pt>
                <c:pt idx="3">
                  <c:v>0.10553040227348562</c:v>
                </c:pt>
                <c:pt idx="4">
                  <c:v>1.4536131277096201E-2</c:v>
                </c:pt>
                <c:pt idx="5">
                  <c:v>0.5242974766667835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6F-5E40-AA94-60DE688680F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30513744"/>
        <c:axId val="1430500784"/>
      </c:barChart>
      <c:catAx>
        <c:axId val="14305137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430500784"/>
        <c:crosses val="autoZero"/>
        <c:auto val="1"/>
        <c:lblAlgn val="ctr"/>
        <c:lblOffset val="100"/>
        <c:noMultiLvlLbl val="0"/>
      </c:catAx>
      <c:valAx>
        <c:axId val="1430500784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1430513744"/>
        <c:crosses val="max"/>
        <c:crossBetween val="between"/>
        <c:majorUnit val="0.2"/>
      </c:valAx>
    </c:plotArea>
    <c:legend>
      <c:legendPos val="r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'Ark1'!$A$2</c:f>
              <c:strCache>
                <c:ptCount val="1"/>
                <c:pt idx="0">
                  <c:v>Rangert 1</c:v>
                </c:pt>
              </c:strCache>
            </c:strRef>
          </c:tx>
          <c:spPr>
            <a:solidFill>
              <a:schemeClr val="accent5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'Ark1'!$B$1:$E$1</c:f>
              <c:strCache>
                <c:ptCount val="4"/>
                <c:pt idx="0">
                  <c:v>Mediene må skrive mer om det</c:v>
                </c:pt>
                <c:pt idx="1">
                  <c:v>Forskere må slippe til med sin kunnskap</c:v>
                </c:pt>
                <c:pt idx="2">
                  <c:v>Politikere må snakke mer om det</c:v>
                </c:pt>
                <c:pt idx="3">
                  <c:v>Ett nettsted der folk kan finne all viktig informasjon om situasjonen i fjorden</c:v>
                </c:pt>
              </c:strCache>
            </c:strRef>
          </c:cat>
          <c:val>
            <c:numRef>
              <c:f>'Ark1'!$B$2:$E$2</c:f>
              <c:numCache>
                <c:formatCode>0%</c:formatCode>
                <c:ptCount val="4"/>
                <c:pt idx="0">
                  <c:v>0.37041141270805744</c:v>
                </c:pt>
                <c:pt idx="1">
                  <c:v>0.31345339239911957</c:v>
                </c:pt>
                <c:pt idx="2">
                  <c:v>0.15631928506304971</c:v>
                </c:pt>
                <c:pt idx="3">
                  <c:v>0.15981590982977192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A9-4183-9552-ACC636EC0A9B}"/>
            </c:ext>
          </c:extLst>
        </c:ser>
        <c:ser>
          <c:idx val="1"/>
          <c:order val="1"/>
          <c:tx>
            <c:strRef>
              <c:f>'Ark1'!$A$3</c:f>
              <c:strCache>
                <c:ptCount val="1"/>
                <c:pt idx="0">
                  <c:v>Rangert 2</c:v>
                </c:pt>
              </c:strCache>
            </c:strRef>
          </c:tx>
          <c:spPr>
            <a:solidFill>
              <a:schemeClr val="accent5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'Ark1'!$B$1:$E$1</c:f>
              <c:strCache>
                <c:ptCount val="4"/>
                <c:pt idx="0">
                  <c:v>Mediene må skrive mer om det</c:v>
                </c:pt>
                <c:pt idx="1">
                  <c:v>Forskere må slippe til med sin kunnskap</c:v>
                </c:pt>
                <c:pt idx="2">
                  <c:v>Politikere må snakke mer om det</c:v>
                </c:pt>
                <c:pt idx="3">
                  <c:v>Ett nettsted der folk kan finne all viktig informasjon om situasjonen i fjorden</c:v>
                </c:pt>
              </c:strCache>
            </c:strRef>
          </c:cat>
          <c:val>
            <c:numRef>
              <c:f>'Ark1'!$B$3:$E$3</c:f>
              <c:numCache>
                <c:formatCode>0%</c:formatCode>
                <c:ptCount val="4"/>
                <c:pt idx="0">
                  <c:v>0.24488028497794093</c:v>
                </c:pt>
                <c:pt idx="1">
                  <c:v>0.29434331747376147</c:v>
                </c:pt>
                <c:pt idx="2">
                  <c:v>0.27094868925820409</c:v>
                </c:pt>
                <c:pt idx="3">
                  <c:v>9.7535060593057971E-2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A9-4183-9552-ACC636EC0A9B}"/>
            </c:ext>
          </c:extLst>
        </c:ser>
        <c:ser>
          <c:idx val="2"/>
          <c:order val="2"/>
          <c:tx>
            <c:strRef>
              <c:f>'Ark1'!$A$4</c:f>
              <c:strCache>
                <c:ptCount val="1"/>
                <c:pt idx="0">
                  <c:v>Rangert 3</c:v>
                </c:pt>
              </c:strCache>
            </c:strRef>
          </c:tx>
          <c:spPr>
            <a:solidFill>
              <a:schemeClr val="accent5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'Ark1'!$B$1:$E$1</c:f>
              <c:strCache>
                <c:ptCount val="4"/>
                <c:pt idx="0">
                  <c:v>Mediene må skrive mer om det</c:v>
                </c:pt>
                <c:pt idx="1">
                  <c:v>Forskere må slippe til med sin kunnskap</c:v>
                </c:pt>
                <c:pt idx="2">
                  <c:v>Politikere må snakke mer om det</c:v>
                </c:pt>
                <c:pt idx="3">
                  <c:v>Ett nettsted der folk kan finne all viktig informasjon om situasjonen i fjorden</c:v>
                </c:pt>
              </c:strCache>
            </c:strRef>
          </c:cat>
          <c:val>
            <c:numRef>
              <c:f>'Ark1'!$B$4:$E$4</c:f>
              <c:numCache>
                <c:formatCode>0%</c:formatCode>
                <c:ptCount val="4"/>
                <c:pt idx="0">
                  <c:v>0.18242932791308056</c:v>
                </c:pt>
                <c:pt idx="1">
                  <c:v>0.20908883605480164</c:v>
                </c:pt>
                <c:pt idx="2">
                  <c:v>0.2847291165269718</c:v>
                </c:pt>
                <c:pt idx="3">
                  <c:v>0.16950801570872684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A9-4183-9552-ACC636EC0A9B}"/>
            </c:ext>
          </c:extLst>
        </c:ser>
        <c:ser>
          <c:idx val="3"/>
          <c:order val="3"/>
          <c:tx>
            <c:strRef>
              <c:f>'Ark1'!$A$5</c:f>
              <c:strCache>
                <c:ptCount val="1"/>
                <c:pt idx="0">
                  <c:v>Rangert 4</c:v>
                </c:pt>
              </c:strCache>
            </c:strRef>
          </c:tx>
          <c:spPr>
            <a:solidFill>
              <a:schemeClr val="accent5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'Ark1'!$B$1:$E$1</c:f>
              <c:strCache>
                <c:ptCount val="4"/>
                <c:pt idx="0">
                  <c:v>Mediene må skrive mer om det</c:v>
                </c:pt>
                <c:pt idx="1">
                  <c:v>Forskere må slippe til med sin kunnskap</c:v>
                </c:pt>
                <c:pt idx="2">
                  <c:v>Politikere må snakke mer om det</c:v>
                </c:pt>
                <c:pt idx="3">
                  <c:v>Ett nettsted der folk kan finne all viktig informasjon om situasjonen i fjorden</c:v>
                </c:pt>
              </c:strCache>
            </c:strRef>
          </c:cat>
          <c:val>
            <c:numRef>
              <c:f>'Ark1'!$B$5:$E$5</c:f>
              <c:numCache>
                <c:formatCode>0%</c:formatCode>
                <c:ptCount val="4"/>
                <c:pt idx="0">
                  <c:v>0.12055849525312745</c:v>
                </c:pt>
                <c:pt idx="1">
                  <c:v>6.3746385018289345E-2</c:v>
                </c:pt>
                <c:pt idx="2">
                  <c:v>0.17670559586981327</c:v>
                </c:pt>
                <c:pt idx="3">
                  <c:v>0.42681849246583858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A9-4183-9552-ACC636EC0A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014382096"/>
        <c:axId val="1014372976"/>
      </c:barChart>
      <c:catAx>
        <c:axId val="101438209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nb-NO"/>
          </a:p>
        </c:txPr>
        <c:crossAx val="1014372976"/>
        <c:crosses val="autoZero"/>
        <c:auto val="1"/>
        <c:lblAlgn val="ctr"/>
        <c:lblOffset val="100"/>
        <c:noMultiLvlLbl val="0"/>
      </c:catAx>
      <c:valAx>
        <c:axId val="1014372976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1014382096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n=1005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'Ark1'!$A$2:$A$7</c:f>
              <c:strCache>
                <c:ptCount val="6"/>
                <c:pt idx="0">
                  <c:v>Nord</c:v>
                </c:pt>
                <c:pt idx="1">
                  <c:v>Midt</c:v>
                </c:pt>
                <c:pt idx="2">
                  <c:v>Vest</c:v>
                </c:pt>
                <c:pt idx="3">
                  <c:v>Øst</c:v>
                </c:pt>
                <c:pt idx="4">
                  <c:v>Sør+VeTe</c:v>
                </c:pt>
                <c:pt idx="5">
                  <c:v>Oslo</c:v>
                </c:pt>
              </c:strCache>
            </c:strRef>
          </c:cat>
          <c:val>
            <c:numRef>
              <c:f>'Ark1'!$B$2:$B$7</c:f>
              <c:numCache>
                <c:formatCode>0%</c:formatCode>
                <c:ptCount val="6"/>
                <c:pt idx="0">
                  <c:v>8.8086859698432537E-2</c:v>
                </c:pt>
                <c:pt idx="1">
                  <c:v>0.13508643467924378</c:v>
                </c:pt>
                <c:pt idx="2">
                  <c:v>0.20536070872977813</c:v>
                </c:pt>
                <c:pt idx="3">
                  <c:v>0.30136352058125859</c:v>
                </c:pt>
                <c:pt idx="4">
                  <c:v>0.1345658647906802</c:v>
                </c:pt>
                <c:pt idx="5">
                  <c:v>0.13553661152060864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8E-494F-AF15-41152C0D723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30516144"/>
        <c:axId val="1430517584"/>
      </c:barChart>
      <c:catAx>
        <c:axId val="143051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430517584"/>
        <c:crosses val="autoZero"/>
        <c:auto val="1"/>
        <c:lblAlgn val="ctr"/>
        <c:lblOffset val="100"/>
        <c:noMultiLvlLbl val="0"/>
      </c:catAx>
      <c:valAx>
        <c:axId val="1430517584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430516144"/>
        <c:crosses val="autoZero"/>
        <c:crossBetween val="between"/>
        <c:majorUnit val="0.2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n=1005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'Ark1'!$A$2:$A$4</c:f>
              <c:strCache>
                <c:ptCount val="3"/>
                <c:pt idx="0">
                  <c:v>Innlands-kommuner</c:v>
                </c:pt>
                <c:pt idx="1">
                  <c:v>Kyst-kommuner</c:v>
                </c:pt>
                <c:pt idx="2">
                  <c:v>Øvrige</c:v>
                </c:pt>
              </c:strCache>
            </c:strRef>
          </c:cat>
          <c:val>
            <c:numRef>
              <c:f>'Ark1'!$B$2:$B$4</c:f>
              <c:numCache>
                <c:formatCode>0%</c:formatCode>
                <c:ptCount val="3"/>
                <c:pt idx="0">
                  <c:v>0.1711198888114816</c:v>
                </c:pt>
                <c:pt idx="1">
                  <c:v>0.34224187412612267</c:v>
                </c:pt>
                <c:pt idx="2">
                  <c:v>0.48663823706239628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BB-8444-AD37-3C189C0249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30502224"/>
        <c:axId val="1430518544"/>
      </c:barChart>
      <c:catAx>
        <c:axId val="14305022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430518544"/>
        <c:crosses val="autoZero"/>
        <c:auto val="1"/>
        <c:lblAlgn val="ctr"/>
        <c:lblOffset val="100"/>
        <c:noMultiLvlLbl val="0"/>
      </c:catAx>
      <c:valAx>
        <c:axId val="1430518544"/>
        <c:scaling>
          <c:orientation val="minMax"/>
          <c:min val="0"/>
        </c:scaling>
        <c:delete val="1"/>
        <c:axPos val="t"/>
        <c:numFmt formatCode="0%" sourceLinked="1"/>
        <c:majorTickMark val="none"/>
        <c:minorTickMark val="none"/>
        <c:tickLblPos val="nextTo"/>
        <c:crossAx val="1430502224"/>
        <c:crosses val="autoZero"/>
        <c:crossBetween val="between"/>
        <c:majorUnit val="0.2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n=1005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'Ark1'!$A$2:$A$16</c:f>
              <c:strCache>
                <c:ptCount val="15"/>
                <c:pt idx="0">
                  <c:v>Ap</c:v>
                </c:pt>
                <c:pt idx="1">
                  <c:v>Frp</c:v>
                </c:pt>
                <c:pt idx="2">
                  <c:v>H</c:v>
                </c:pt>
                <c:pt idx="3">
                  <c:v>Krf</c:v>
                </c:pt>
                <c:pt idx="4">
                  <c:v>R</c:v>
                </c:pt>
                <c:pt idx="5">
                  <c:v>Sp</c:v>
                </c:pt>
                <c:pt idx="6">
                  <c:v>SV</c:v>
                </c:pt>
                <c:pt idx="7">
                  <c:v>V</c:v>
                </c:pt>
                <c:pt idx="8">
                  <c:v>MDG</c:v>
                </c:pt>
                <c:pt idx="9">
                  <c:v>Annet</c:v>
                </c:pt>
                <c:pt idx="10">
                  <c:v>Ikke stemme</c:v>
                </c:pt>
                <c:pt idx="11">
                  <c:v>Ikke svar</c:v>
                </c:pt>
                <c:pt idx="12">
                  <c:v>Vet ikke</c:v>
                </c:pt>
                <c:pt idx="13">
                  <c:v>Ikke stemmerett</c:v>
                </c:pt>
                <c:pt idx="14">
                  <c:v>Blank</c:v>
                </c:pt>
              </c:strCache>
            </c:strRef>
          </c:cat>
          <c:val>
            <c:numRef>
              <c:f>'Ark1'!$B$2:$B$16</c:f>
              <c:numCache>
                <c:formatCode>0%</c:formatCode>
                <c:ptCount val="15"/>
                <c:pt idx="0">
                  <c:v>0.14228213825733779</c:v>
                </c:pt>
                <c:pt idx="1">
                  <c:v>0.19285319216638769</c:v>
                </c:pt>
                <c:pt idx="2">
                  <c:v>0.15695268252159922</c:v>
                </c:pt>
                <c:pt idx="3">
                  <c:v>2.6132798362093684E-2</c:v>
                </c:pt>
                <c:pt idx="4">
                  <c:v>6.9658694115341382E-2</c:v>
                </c:pt>
                <c:pt idx="5">
                  <c:v>3.6777140937955762E-2</c:v>
                </c:pt>
                <c:pt idx="6">
                  <c:v>6.7923986725985E-2</c:v>
                </c:pt>
                <c:pt idx="7">
                  <c:v>3.993726233396027E-2</c:v>
                </c:pt>
                <c:pt idx="8">
                  <c:v>3.0046751822384379E-2</c:v>
                </c:pt>
                <c:pt idx="9">
                  <c:v>2.6246629594637375E-2</c:v>
                </c:pt>
                <c:pt idx="10">
                  <c:v>1.6966223608124338E-2</c:v>
                </c:pt>
                <c:pt idx="11">
                  <c:v>3.1407223666913939E-2</c:v>
                </c:pt>
                <c:pt idx="12">
                  <c:v>0.13384225437744196</c:v>
                </c:pt>
                <c:pt idx="13">
                  <c:v>1.7559817479101191E-2</c:v>
                </c:pt>
                <c:pt idx="14">
                  <c:v>1.1413204030737485E-2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A6-4690-AE52-AE875081D2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983410288"/>
        <c:axId val="1983422768"/>
      </c:barChart>
      <c:catAx>
        <c:axId val="19834102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983422768"/>
        <c:crosses val="autoZero"/>
        <c:auto val="1"/>
        <c:lblAlgn val="ctr"/>
        <c:lblOffset val="100"/>
        <c:noMultiLvlLbl val="0"/>
      </c:catAx>
      <c:valAx>
        <c:axId val="1983422768"/>
        <c:scaling>
          <c:orientation val="minMax"/>
          <c:min val="0"/>
        </c:scaling>
        <c:delete val="1"/>
        <c:axPos val="t"/>
        <c:numFmt formatCode="0%" sourceLinked="1"/>
        <c:majorTickMark val="none"/>
        <c:minorTickMark val="none"/>
        <c:tickLblPos val="nextTo"/>
        <c:crossAx val="1983410288"/>
        <c:crosses val="autoZero"/>
        <c:crossBetween val="between"/>
        <c:majorUnit val="0.2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n=1005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'Ark1'!$A$2:$A$8</c:f>
              <c:strCache>
                <c:ptCount val="7"/>
                <c:pt idx="0">
                  <c:v>Ap</c:v>
                </c:pt>
                <c:pt idx="1">
                  <c:v>Frp</c:v>
                </c:pt>
                <c:pt idx="2">
                  <c:v>H</c:v>
                </c:pt>
                <c:pt idx="3">
                  <c:v>KrF</c:v>
                </c:pt>
                <c:pt idx="4">
                  <c:v>Sp</c:v>
                </c:pt>
                <c:pt idx="5">
                  <c:v>R+SV+V+MDG</c:v>
                </c:pt>
                <c:pt idx="6">
                  <c:v>Div annet</c:v>
                </c:pt>
              </c:strCache>
            </c:strRef>
          </c:cat>
          <c:val>
            <c:numRef>
              <c:f>'Ark1'!$B$2:$B$8</c:f>
              <c:numCache>
                <c:formatCode>0%</c:formatCode>
                <c:ptCount val="7"/>
                <c:pt idx="0">
                  <c:v>0.14228213825733779</c:v>
                </c:pt>
                <c:pt idx="1">
                  <c:v>0.19285319216638769</c:v>
                </c:pt>
                <c:pt idx="2">
                  <c:v>0.15695268252159922</c:v>
                </c:pt>
                <c:pt idx="3">
                  <c:v>2.6132798362093684E-2</c:v>
                </c:pt>
                <c:pt idx="4">
                  <c:v>3.6777140937955762E-2</c:v>
                </c:pt>
                <c:pt idx="5">
                  <c:v>0.20756669499767105</c:v>
                </c:pt>
                <c:pt idx="6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6E-174A-A80D-17BA4614C6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983425168"/>
        <c:axId val="1983429008"/>
      </c:barChart>
      <c:catAx>
        <c:axId val="19834251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983429008"/>
        <c:crosses val="autoZero"/>
        <c:auto val="1"/>
        <c:lblAlgn val="ctr"/>
        <c:lblOffset val="100"/>
        <c:noMultiLvlLbl val="0"/>
      </c:catAx>
      <c:valAx>
        <c:axId val="1983429008"/>
        <c:scaling>
          <c:orientation val="minMax"/>
          <c:min val="0"/>
        </c:scaling>
        <c:delete val="1"/>
        <c:axPos val="t"/>
        <c:numFmt formatCode="0%" sourceLinked="1"/>
        <c:majorTickMark val="none"/>
        <c:minorTickMark val="none"/>
        <c:tickLblPos val="nextTo"/>
        <c:crossAx val="1983425168"/>
        <c:crosses val="autoZero"/>
        <c:crossBetween val="between"/>
        <c:majorUnit val="0.2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9749233061707382"/>
          <c:y val="0.1487964989059081"/>
          <c:w val="0.381936172193382"/>
          <c:h val="0.6935609963415405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'Ark1'!$A$2</c:f>
              <c:strCache>
                <c:ptCount val="1"/>
                <c:pt idx="0">
                  <c:v>Helt enig</c:v>
                </c:pt>
              </c:strCache>
            </c:strRef>
          </c:tx>
          <c:spPr>
            <a:solidFill>
              <a:srgbClr val="63AC9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'Ark1'!$B$1:$D$1</c:f>
              <c:strCache>
                <c:ptCount val="3"/>
                <c:pt idx="0">
                  <c:v>En ren Oslofjord er viktig for Norge</c:v>
                </c:pt>
                <c:pt idx="1">
                  <c:v>Oslofjorden er en viktig attraksjon for turister og besøkende</c:v>
                </c:pt>
                <c:pt idx="2">
                  <c:v>Folk flest er veldig glade i Oslofjorden</c:v>
                </c:pt>
              </c:strCache>
            </c:strRef>
          </c:cat>
          <c:val>
            <c:numRef>
              <c:f>'Ark1'!$B$2:$D$2</c:f>
              <c:numCache>
                <c:formatCode>0%</c:formatCode>
                <c:ptCount val="3"/>
                <c:pt idx="0">
                  <c:v>0.6305584585283307</c:v>
                </c:pt>
                <c:pt idx="1">
                  <c:v>0.3238213502704913</c:v>
                </c:pt>
                <c:pt idx="2">
                  <c:v>0.28225170523039345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A8-4B8A-9DE6-07D2342E0628}"/>
            </c:ext>
          </c:extLst>
        </c:ser>
        <c:ser>
          <c:idx val="1"/>
          <c:order val="1"/>
          <c:tx>
            <c:strRef>
              <c:f>'Ark1'!$A$3</c:f>
              <c:strCache>
                <c:ptCount val="1"/>
                <c:pt idx="0">
                  <c:v>Ganske enig</c:v>
                </c:pt>
              </c:strCache>
            </c:strRef>
          </c:tx>
          <c:spPr>
            <a:solidFill>
              <a:srgbClr val="A1D3C8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'Ark1'!$B$1:$D$1</c:f>
              <c:strCache>
                <c:ptCount val="3"/>
                <c:pt idx="0">
                  <c:v>En ren Oslofjord er viktig for Norge</c:v>
                </c:pt>
                <c:pt idx="1">
                  <c:v>Oslofjorden er en viktig attraksjon for turister og besøkende</c:v>
                </c:pt>
                <c:pt idx="2">
                  <c:v>Folk flest er veldig glade i Oslofjorden</c:v>
                </c:pt>
              </c:strCache>
            </c:strRef>
          </c:cat>
          <c:val>
            <c:numRef>
              <c:f>'Ark1'!$B$3:$D$3</c:f>
              <c:numCache>
                <c:formatCode>0%</c:formatCode>
                <c:ptCount val="3"/>
                <c:pt idx="0">
                  <c:v>0.26612143348014333</c:v>
                </c:pt>
                <c:pt idx="1">
                  <c:v>0.32279217294580392</c:v>
                </c:pt>
                <c:pt idx="2">
                  <c:v>0.30779328505274905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A8-4B8A-9DE6-07D2342E0628}"/>
            </c:ext>
          </c:extLst>
        </c:ser>
        <c:ser>
          <c:idx val="2"/>
          <c:order val="2"/>
          <c:tx>
            <c:strRef>
              <c:f>'Ark1'!$A$4</c:f>
              <c:strCache>
                <c:ptCount val="1"/>
                <c:pt idx="0">
                  <c:v>Verken eller / middels</c:v>
                </c:pt>
              </c:strCache>
            </c:strRef>
          </c:tx>
          <c:spPr>
            <a:solidFill>
              <a:srgbClr val="DCDACB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63-3343-9324-7061BA72FDA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'Ark1'!$B$1:$D$1</c:f>
              <c:strCache>
                <c:ptCount val="3"/>
                <c:pt idx="0">
                  <c:v>En ren Oslofjord er viktig for Norge</c:v>
                </c:pt>
                <c:pt idx="1">
                  <c:v>Oslofjorden er en viktig attraksjon for turister og besøkende</c:v>
                </c:pt>
                <c:pt idx="2">
                  <c:v>Folk flest er veldig glade i Oslofjorden</c:v>
                </c:pt>
              </c:strCache>
            </c:strRef>
          </c:cat>
          <c:val>
            <c:numRef>
              <c:f>'Ark1'!$B$4:$D$4</c:f>
              <c:numCache>
                <c:formatCode>0%</c:formatCode>
                <c:ptCount val="3"/>
                <c:pt idx="0">
                  <c:v>4.5030130129204871E-2</c:v>
                </c:pt>
                <c:pt idx="1">
                  <c:v>0.18230194229548843</c:v>
                </c:pt>
                <c:pt idx="2">
                  <c:v>0.20178816029645538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A8-4B8A-9DE6-07D2342E0628}"/>
            </c:ext>
          </c:extLst>
        </c:ser>
        <c:ser>
          <c:idx val="3"/>
          <c:order val="3"/>
          <c:tx>
            <c:strRef>
              <c:f>'Ark1'!$A$5</c:f>
              <c:strCache>
                <c:ptCount val="1"/>
                <c:pt idx="0">
                  <c:v>Ganske uenig</c:v>
                </c:pt>
              </c:strCache>
            </c:strRef>
          </c:tx>
          <c:spPr>
            <a:solidFill>
              <a:srgbClr val="F49C90"/>
            </a:solidFill>
          </c:spPr>
          <c:invertIfNegative val="0"/>
          <c:dLbls>
            <c:delete val="1"/>
          </c:dLbls>
          <c:cat>
            <c:strRef>
              <c:f>'Ark1'!$B$1:$D$1</c:f>
              <c:strCache>
                <c:ptCount val="3"/>
                <c:pt idx="0">
                  <c:v>En ren Oslofjord er viktig for Norge</c:v>
                </c:pt>
                <c:pt idx="1">
                  <c:v>Oslofjorden er en viktig attraksjon for turister og besøkende</c:v>
                </c:pt>
                <c:pt idx="2">
                  <c:v>Folk flest er veldig glade i Oslofjorden</c:v>
                </c:pt>
              </c:strCache>
            </c:strRef>
          </c:cat>
          <c:val>
            <c:numRef>
              <c:f>'Ark1'!$B$5:$D$5</c:f>
              <c:numCache>
                <c:formatCode>0%</c:formatCode>
                <c:ptCount val="3"/>
                <c:pt idx="0">
                  <c:v>1.7340004913782622E-2</c:v>
                </c:pt>
                <c:pt idx="1">
                  <c:v>5.7651264868729298E-2</c:v>
                </c:pt>
                <c:pt idx="2">
                  <c:v>4.11427016273017E-2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8A8-4B8A-9DE6-07D2342E0628}"/>
            </c:ext>
          </c:extLst>
        </c:ser>
        <c:ser>
          <c:idx val="4"/>
          <c:order val="4"/>
          <c:tx>
            <c:strRef>
              <c:f>'Ark1'!$A$6</c:f>
              <c:strCache>
                <c:ptCount val="1"/>
                <c:pt idx="0">
                  <c:v>Helt uenig</c:v>
                </c:pt>
              </c:strCache>
            </c:strRef>
          </c:tx>
          <c:spPr>
            <a:solidFill>
              <a:srgbClr val="D75940"/>
            </a:solidFill>
          </c:spPr>
          <c:invertIfNegative val="0"/>
          <c:dLbls>
            <c:delete val="1"/>
          </c:dLbls>
          <c:cat>
            <c:strRef>
              <c:f>'Ark1'!$B$1:$D$1</c:f>
              <c:strCache>
                <c:ptCount val="3"/>
                <c:pt idx="0">
                  <c:v>En ren Oslofjord er viktig for Norge</c:v>
                </c:pt>
                <c:pt idx="1">
                  <c:v>Oslofjorden er en viktig attraksjon for turister og besøkende</c:v>
                </c:pt>
                <c:pt idx="2">
                  <c:v>Folk flest er veldig glade i Oslofjorden</c:v>
                </c:pt>
              </c:strCache>
            </c:strRef>
          </c:cat>
          <c:val>
            <c:numRef>
              <c:f>'Ark1'!$B$6:$D$6</c:f>
              <c:numCache>
                <c:formatCode>0%</c:formatCode>
                <c:ptCount val="3"/>
                <c:pt idx="0">
                  <c:v>1.0193533411115195E-2</c:v>
                </c:pt>
                <c:pt idx="1">
                  <c:v>2.0260443684271948E-2</c:v>
                </c:pt>
                <c:pt idx="2">
                  <c:v>9.8781272180489578E-3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8A8-4B8A-9DE6-07D2342E0628}"/>
            </c:ext>
          </c:extLst>
        </c:ser>
        <c:ser>
          <c:idx val="5"/>
          <c:order val="5"/>
          <c:tx>
            <c:strRef>
              <c:f>'Ark1'!$A$7</c:f>
              <c:strCache>
                <c:ptCount val="1"/>
                <c:pt idx="0">
                  <c:v>Vet ikke / ingen formening</c:v>
                </c:pt>
              </c:strCache>
            </c:strRef>
          </c:tx>
          <c:spPr>
            <a:solidFill>
              <a:srgbClr val="79858D"/>
            </a:solidFill>
          </c:spPr>
          <c:invertIfNegative val="0"/>
          <c:dLbls>
            <c:delete val="1"/>
          </c:dLbls>
          <c:cat>
            <c:strRef>
              <c:f>'Ark1'!$B$1:$D$1</c:f>
              <c:strCache>
                <c:ptCount val="3"/>
                <c:pt idx="0">
                  <c:v>En ren Oslofjord er viktig for Norge</c:v>
                </c:pt>
                <c:pt idx="1">
                  <c:v>Oslofjorden er en viktig attraksjon for turister og besøkende</c:v>
                </c:pt>
                <c:pt idx="2">
                  <c:v>Folk flest er veldig glade i Oslofjorden</c:v>
                </c:pt>
              </c:strCache>
            </c:strRef>
          </c:cat>
          <c:val>
            <c:numRef>
              <c:f>'Ark1'!$B$7:$D$7</c:f>
              <c:numCache>
                <c:formatCode>0%</c:formatCode>
                <c:ptCount val="3"/>
                <c:pt idx="0">
                  <c:v>3.0756439537424209E-2</c:v>
                </c:pt>
                <c:pt idx="1">
                  <c:v>9.3172825935216488E-2</c:v>
                </c:pt>
                <c:pt idx="2">
                  <c:v>0.15714602057505295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A8-4B8A-9DE6-07D2342E06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430526224"/>
        <c:axId val="1430528624"/>
      </c:barChart>
      <c:catAx>
        <c:axId val="14305262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430528624"/>
        <c:crosses val="autoZero"/>
        <c:auto val="1"/>
        <c:lblAlgn val="ctr"/>
        <c:lblOffset val="100"/>
        <c:noMultiLvlLbl val="0"/>
      </c:catAx>
      <c:valAx>
        <c:axId val="1430528624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1430526224"/>
        <c:crosses val="max"/>
        <c:crossBetween val="between"/>
      </c:valAx>
    </c:plotArea>
    <c:legend>
      <c:legendPos val="b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'Ark1'!$A$2</c:f>
              <c:strCache>
                <c:ptCount val="1"/>
                <c:pt idx="0">
                  <c:v>Svært viktig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'Ark1'!$B$1:$N$1</c:f>
              <c:strCache>
                <c:ptCount val="13"/>
                <c:pt idx="0">
                  <c:v>Tot</c:v>
                </c:pt>
                <c:pt idx="1">
                  <c:v>.</c:v>
                </c:pt>
                <c:pt idx="2">
                  <c:v>Kyst</c:v>
                </c:pt>
                <c:pt idx="3">
                  <c:v>Innland</c:v>
                </c:pt>
                <c:pt idx="4">
                  <c:v>Resten</c:v>
                </c:pt>
                <c:pt idx="5">
                  <c:v>..</c:v>
                </c:pt>
                <c:pt idx="6">
                  <c:v>Barn</c:v>
                </c:pt>
                <c:pt idx="7">
                  <c:v>Ikke barn</c:v>
                </c:pt>
                <c:pt idx="8">
                  <c:v>...</c:v>
                </c:pt>
                <c:pt idx="9">
                  <c:v>16–29 år</c:v>
                </c:pt>
                <c:pt idx="10">
                  <c:v>30–44 år</c:v>
                </c:pt>
                <c:pt idx="11">
                  <c:v>45–59 år</c:v>
                </c:pt>
                <c:pt idx="12">
                  <c:v>60–75 år</c:v>
                </c:pt>
              </c:strCache>
            </c:strRef>
          </c:cat>
          <c:val>
            <c:numRef>
              <c:f>'Ark1'!$B$2:$N$2</c:f>
              <c:numCache>
                <c:formatCode>General</c:formatCode>
                <c:ptCount val="13"/>
                <c:pt idx="0" formatCode="0%">
                  <c:v>0.152472040619722</c:v>
                </c:pt>
                <c:pt idx="2" formatCode="0%">
                  <c:v>0.34719767751882846</c:v>
                </c:pt>
                <c:pt idx="3" formatCode="0%">
                  <c:v>4.9779528447662875E-2</c:v>
                </c:pt>
                <c:pt idx="4" formatCode="0%">
                  <c:v>5.1636282327660751E-2</c:v>
                </c:pt>
                <c:pt idx="6" formatCode="0%">
                  <c:v>0.12274432754651485</c:v>
                </c:pt>
                <c:pt idx="7" formatCode="0%">
                  <c:v>0.16653281337637282</c:v>
                </c:pt>
                <c:pt idx="9" formatCode="0%">
                  <c:v>0.12824815622327493</c:v>
                </c:pt>
                <c:pt idx="10" formatCode="0%">
                  <c:v>0.12983214118771153</c:v>
                </c:pt>
                <c:pt idx="11" formatCode="0%">
                  <c:v>0.13826372042980584</c:v>
                </c:pt>
                <c:pt idx="12" formatCode="0%">
                  <c:v>0.22166524250688677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0C-4FEF-9703-D9A282665FE1}"/>
            </c:ext>
          </c:extLst>
        </c:ser>
        <c:ser>
          <c:idx val="1"/>
          <c:order val="1"/>
          <c:tx>
            <c:strRef>
              <c:f>'Ark1'!$A$3</c:f>
              <c:strCache>
                <c:ptCount val="1"/>
                <c:pt idx="0">
                  <c:v>Ganske viktig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'Ark1'!$B$1:$N$1</c:f>
              <c:strCache>
                <c:ptCount val="13"/>
                <c:pt idx="0">
                  <c:v>Tot</c:v>
                </c:pt>
                <c:pt idx="1">
                  <c:v>.</c:v>
                </c:pt>
                <c:pt idx="2">
                  <c:v>Kyst</c:v>
                </c:pt>
                <c:pt idx="3">
                  <c:v>Innland</c:v>
                </c:pt>
                <c:pt idx="4">
                  <c:v>Resten</c:v>
                </c:pt>
                <c:pt idx="5">
                  <c:v>..</c:v>
                </c:pt>
                <c:pt idx="6">
                  <c:v>Barn</c:v>
                </c:pt>
                <c:pt idx="7">
                  <c:v>Ikke barn</c:v>
                </c:pt>
                <c:pt idx="8">
                  <c:v>...</c:v>
                </c:pt>
                <c:pt idx="9">
                  <c:v>16–29 år</c:v>
                </c:pt>
                <c:pt idx="10">
                  <c:v>30–44 år</c:v>
                </c:pt>
                <c:pt idx="11">
                  <c:v>45–59 år</c:v>
                </c:pt>
                <c:pt idx="12">
                  <c:v>60–75 år</c:v>
                </c:pt>
              </c:strCache>
            </c:strRef>
          </c:cat>
          <c:val>
            <c:numRef>
              <c:f>'Ark1'!$B$3:$N$3</c:f>
              <c:numCache>
                <c:formatCode>General</c:formatCode>
                <c:ptCount val="13"/>
                <c:pt idx="0" formatCode="0%">
                  <c:v>0.17287714870688395</c:v>
                </c:pt>
                <c:pt idx="2" formatCode="0%">
                  <c:v>0.25482675498970997</c:v>
                </c:pt>
                <c:pt idx="3" formatCode="0%">
                  <c:v>0.2533821024971124</c:v>
                </c:pt>
                <c:pt idx="4" formatCode="0%">
                  <c:v>8.6935308558948404E-2</c:v>
                </c:pt>
                <c:pt idx="6" formatCode="0%">
                  <c:v>0.19323196848423213</c:v>
                </c:pt>
                <c:pt idx="7" formatCode="0%">
                  <c:v>0.16324961716124953</c:v>
                </c:pt>
                <c:pt idx="9" formatCode="0%">
                  <c:v>0.19181014791933546</c:v>
                </c:pt>
                <c:pt idx="10" formatCode="0%">
                  <c:v>0.17786425781568801</c:v>
                </c:pt>
                <c:pt idx="11" formatCode="0%">
                  <c:v>0.19164363012463015</c:v>
                </c:pt>
                <c:pt idx="12" formatCode="0%">
                  <c:v>0.12192022105121664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F5-9F41-B88E-9309E8986DF7}"/>
            </c:ext>
          </c:extLst>
        </c:ser>
        <c:ser>
          <c:idx val="2"/>
          <c:order val="2"/>
          <c:tx>
            <c:strRef>
              <c:f>'Ark1'!$A$4</c:f>
              <c:strCache>
                <c:ptCount val="1"/>
                <c:pt idx="0">
                  <c:v>Middels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'Ark1'!$B$1:$N$1</c:f>
              <c:strCache>
                <c:ptCount val="13"/>
                <c:pt idx="0">
                  <c:v>Tot</c:v>
                </c:pt>
                <c:pt idx="1">
                  <c:v>.</c:v>
                </c:pt>
                <c:pt idx="2">
                  <c:v>Kyst</c:v>
                </c:pt>
                <c:pt idx="3">
                  <c:v>Innland</c:v>
                </c:pt>
                <c:pt idx="4">
                  <c:v>Resten</c:v>
                </c:pt>
                <c:pt idx="5">
                  <c:v>..</c:v>
                </c:pt>
                <c:pt idx="6">
                  <c:v>Barn</c:v>
                </c:pt>
                <c:pt idx="7">
                  <c:v>Ikke barn</c:v>
                </c:pt>
                <c:pt idx="8">
                  <c:v>...</c:v>
                </c:pt>
                <c:pt idx="9">
                  <c:v>16–29 år</c:v>
                </c:pt>
                <c:pt idx="10">
                  <c:v>30–44 år</c:v>
                </c:pt>
                <c:pt idx="11">
                  <c:v>45–59 år</c:v>
                </c:pt>
                <c:pt idx="12">
                  <c:v>60–75 år</c:v>
                </c:pt>
              </c:strCache>
            </c:strRef>
          </c:cat>
          <c:val>
            <c:numRef>
              <c:f>'Ark1'!$B$4:$N$4</c:f>
              <c:numCache>
                <c:formatCode>General</c:formatCode>
                <c:ptCount val="13"/>
                <c:pt idx="0" formatCode="0%">
                  <c:v>0.15962103997193788</c:v>
                </c:pt>
                <c:pt idx="2" formatCode="0%">
                  <c:v>0.19367328044609569</c:v>
                </c:pt>
                <c:pt idx="3" formatCode="0%">
                  <c:v>0.20219479761624226</c:v>
                </c:pt>
                <c:pt idx="4" formatCode="0%">
                  <c:v>0.12070235699548865</c:v>
                </c:pt>
                <c:pt idx="6" formatCode="0%">
                  <c:v>0.1458818235894552</c:v>
                </c:pt>
                <c:pt idx="7" formatCode="0%">
                  <c:v>0.16611948803394683</c:v>
                </c:pt>
                <c:pt idx="9" formatCode="0%">
                  <c:v>0.1856871406763442</c:v>
                </c:pt>
                <c:pt idx="10" formatCode="0%">
                  <c:v>0.18252373789130619</c:v>
                </c:pt>
                <c:pt idx="11" formatCode="0%">
                  <c:v>0.14701050179200503</c:v>
                </c:pt>
                <c:pt idx="12" formatCode="0%">
                  <c:v>0.12490325684748779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F5-9F41-B88E-9309E8986DF7}"/>
            </c:ext>
          </c:extLst>
        </c:ser>
        <c:ser>
          <c:idx val="3"/>
          <c:order val="3"/>
          <c:tx>
            <c:strRef>
              <c:f>'Ark1'!$A$5</c:f>
              <c:strCache>
                <c:ptCount val="1"/>
                <c:pt idx="0">
                  <c:v>Ganske uviktig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'Ark1'!$B$1:$N$1</c:f>
              <c:strCache>
                <c:ptCount val="13"/>
                <c:pt idx="0">
                  <c:v>Tot</c:v>
                </c:pt>
                <c:pt idx="1">
                  <c:v>.</c:v>
                </c:pt>
                <c:pt idx="2">
                  <c:v>Kyst</c:v>
                </c:pt>
                <c:pt idx="3">
                  <c:v>Innland</c:v>
                </c:pt>
                <c:pt idx="4">
                  <c:v>Resten</c:v>
                </c:pt>
                <c:pt idx="5">
                  <c:v>..</c:v>
                </c:pt>
                <c:pt idx="6">
                  <c:v>Barn</c:v>
                </c:pt>
                <c:pt idx="7">
                  <c:v>Ikke barn</c:v>
                </c:pt>
                <c:pt idx="8">
                  <c:v>...</c:v>
                </c:pt>
                <c:pt idx="9">
                  <c:v>16–29 år</c:v>
                </c:pt>
                <c:pt idx="10">
                  <c:v>30–44 år</c:v>
                </c:pt>
                <c:pt idx="11">
                  <c:v>45–59 år</c:v>
                </c:pt>
                <c:pt idx="12">
                  <c:v>60–75 år</c:v>
                </c:pt>
              </c:strCache>
            </c:strRef>
          </c:cat>
          <c:val>
            <c:numRef>
              <c:f>'Ark1'!$B$5:$N$5</c:f>
              <c:numCache>
                <c:formatCode>General</c:formatCode>
                <c:ptCount val="13"/>
                <c:pt idx="0" formatCode="0%">
                  <c:v>0.13963159804441175</c:v>
                </c:pt>
                <c:pt idx="2" formatCode="0%">
                  <c:v>9.8017447467269023E-2</c:v>
                </c:pt>
                <c:pt idx="3" formatCode="0%">
                  <c:v>0.17642836085662053</c:v>
                </c:pt>
                <c:pt idx="4" formatCode="0%">
                  <c:v>0.15595881263117176</c:v>
                </c:pt>
                <c:pt idx="6" formatCode="0%">
                  <c:v>0.13191360197501681</c:v>
                </c:pt>
                <c:pt idx="7" formatCode="0%">
                  <c:v>0.1432820971124443</c:v>
                </c:pt>
                <c:pt idx="9" formatCode="0%">
                  <c:v>0.14063324389967288</c:v>
                </c:pt>
                <c:pt idx="10" formatCode="0%">
                  <c:v>0.13136176062014929</c:v>
                </c:pt>
                <c:pt idx="11" formatCode="0%">
                  <c:v>0.13310395188818977</c:v>
                </c:pt>
                <c:pt idx="12" formatCode="0%">
                  <c:v>0.15636348398954866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BF5-9F41-B88E-9309E8986DF7}"/>
            </c:ext>
          </c:extLst>
        </c:ser>
        <c:ser>
          <c:idx val="4"/>
          <c:order val="4"/>
          <c:tx>
            <c:strRef>
              <c:f>'Ark1'!$A$6</c:f>
              <c:strCache>
                <c:ptCount val="1"/>
                <c:pt idx="0">
                  <c:v>Svært uviktig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'Ark1'!$B$1:$N$1</c:f>
              <c:strCache>
                <c:ptCount val="13"/>
                <c:pt idx="0">
                  <c:v>Tot</c:v>
                </c:pt>
                <c:pt idx="1">
                  <c:v>.</c:v>
                </c:pt>
                <c:pt idx="2">
                  <c:v>Kyst</c:v>
                </c:pt>
                <c:pt idx="3">
                  <c:v>Innland</c:v>
                </c:pt>
                <c:pt idx="4">
                  <c:v>Resten</c:v>
                </c:pt>
                <c:pt idx="5">
                  <c:v>..</c:v>
                </c:pt>
                <c:pt idx="6">
                  <c:v>Barn</c:v>
                </c:pt>
                <c:pt idx="7">
                  <c:v>Ikke barn</c:v>
                </c:pt>
                <c:pt idx="8">
                  <c:v>...</c:v>
                </c:pt>
                <c:pt idx="9">
                  <c:v>16–29 år</c:v>
                </c:pt>
                <c:pt idx="10">
                  <c:v>30–44 år</c:v>
                </c:pt>
                <c:pt idx="11">
                  <c:v>45–59 år</c:v>
                </c:pt>
                <c:pt idx="12">
                  <c:v>60–75 år</c:v>
                </c:pt>
              </c:strCache>
            </c:strRef>
          </c:cat>
          <c:val>
            <c:numRef>
              <c:f>'Ark1'!$B$6:$N$6</c:f>
              <c:numCache>
                <c:formatCode>General</c:formatCode>
                <c:ptCount val="13"/>
                <c:pt idx="0" formatCode="0%">
                  <c:v>0.13066752340136781</c:v>
                </c:pt>
                <c:pt idx="2" formatCode="0%">
                  <c:v>6.3768556409825358E-2</c:v>
                </c:pt>
                <c:pt idx="3" formatCode="0%">
                  <c:v>0.14031731160199767</c:v>
                </c:pt>
                <c:pt idx="4" formatCode="0%">
                  <c:v>0.17432286229249766</c:v>
                </c:pt>
                <c:pt idx="6" formatCode="0%">
                  <c:v>0.16368094728631244</c:v>
                </c:pt>
                <c:pt idx="7" formatCode="0%">
                  <c:v>0.11505265756819474</c:v>
                </c:pt>
                <c:pt idx="9" formatCode="0%">
                  <c:v>0.1280279696073795</c:v>
                </c:pt>
                <c:pt idx="10" formatCode="0%">
                  <c:v>0.15537667809516262</c:v>
                </c:pt>
                <c:pt idx="11" formatCode="0%">
                  <c:v>0.14838636767005706</c:v>
                </c:pt>
                <c:pt idx="12" formatCode="0%">
                  <c:v>8.2745216602640406E-2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F5-9F41-B88E-9309E8986DF7}"/>
            </c:ext>
          </c:extLst>
        </c:ser>
        <c:ser>
          <c:idx val="5"/>
          <c:order val="5"/>
          <c:tx>
            <c:strRef>
              <c:f>'Ark1'!$A$7</c:f>
              <c:strCache>
                <c:ptCount val="1"/>
                <c:pt idx="0">
                  <c:v>Ikke relevant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'Ark1'!$B$1:$N$1</c:f>
              <c:strCache>
                <c:ptCount val="13"/>
                <c:pt idx="0">
                  <c:v>Tot</c:v>
                </c:pt>
                <c:pt idx="1">
                  <c:v>.</c:v>
                </c:pt>
                <c:pt idx="2">
                  <c:v>Kyst</c:v>
                </c:pt>
                <c:pt idx="3">
                  <c:v>Innland</c:v>
                </c:pt>
                <c:pt idx="4">
                  <c:v>Resten</c:v>
                </c:pt>
                <c:pt idx="5">
                  <c:v>..</c:v>
                </c:pt>
                <c:pt idx="6">
                  <c:v>Barn</c:v>
                </c:pt>
                <c:pt idx="7">
                  <c:v>Ikke barn</c:v>
                </c:pt>
                <c:pt idx="8">
                  <c:v>...</c:v>
                </c:pt>
                <c:pt idx="9">
                  <c:v>16–29 år</c:v>
                </c:pt>
                <c:pt idx="10">
                  <c:v>30–44 år</c:v>
                </c:pt>
                <c:pt idx="11">
                  <c:v>45–59 år</c:v>
                </c:pt>
                <c:pt idx="12">
                  <c:v>60–75 år</c:v>
                </c:pt>
              </c:strCache>
            </c:strRef>
          </c:cat>
          <c:val>
            <c:numRef>
              <c:f>'Ark1'!$B$7:$N$7</c:f>
              <c:numCache>
                <c:formatCode>General</c:formatCode>
                <c:ptCount val="13"/>
                <c:pt idx="0" formatCode="0%">
                  <c:v>0.24473064925567772</c:v>
                </c:pt>
                <c:pt idx="2" formatCode="0%">
                  <c:v>4.2516283168270823E-2</c:v>
                </c:pt>
                <c:pt idx="3" formatCode="0%">
                  <c:v>0.17789789898036421</c:v>
                </c:pt>
                <c:pt idx="4" formatCode="0%">
                  <c:v>0.41044437719423527</c:v>
                </c:pt>
                <c:pt idx="6" formatCode="0%">
                  <c:v>0.24254733111846899</c:v>
                </c:pt>
                <c:pt idx="7" formatCode="0%">
                  <c:v>0.24576332674779336</c:v>
                </c:pt>
                <c:pt idx="9" formatCode="0%">
                  <c:v>0.22559334167399367</c:v>
                </c:pt>
                <c:pt idx="10" formatCode="0%">
                  <c:v>0.22304142438998403</c:v>
                </c:pt>
                <c:pt idx="11" formatCode="0%">
                  <c:v>0.2415918280953111</c:v>
                </c:pt>
                <c:pt idx="12" formatCode="0%">
                  <c:v>0.29240257900221911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BF5-9F41-B88E-9309E8986D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00"/>
        <c:axId val="1430527184"/>
        <c:axId val="1430528144"/>
      </c:barChart>
      <c:catAx>
        <c:axId val="14305271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430528144"/>
        <c:crosses val="autoZero"/>
        <c:auto val="1"/>
        <c:lblAlgn val="ctr"/>
        <c:lblOffset val="100"/>
        <c:noMultiLvlLbl val="0"/>
      </c:catAx>
      <c:valAx>
        <c:axId val="1430528144"/>
        <c:scaling>
          <c:orientation val="minMax"/>
          <c:min val="0"/>
        </c:scaling>
        <c:delete val="1"/>
        <c:axPos val="t"/>
        <c:numFmt formatCode="0%" sourceLinked="1"/>
        <c:majorTickMark val="none"/>
        <c:minorTickMark val="none"/>
        <c:tickLblPos val="nextTo"/>
        <c:crossAx val="1430527184"/>
        <c:crosses val="autoZero"/>
        <c:crossBetween val="between"/>
        <c:majorUnit val="0.2"/>
      </c:valAx>
    </c:plotArea>
    <c:legend>
      <c:legendPos val="b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100"/>
      </a:pPr>
      <a:endParaRPr lang="nb-NO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'Ark1'!$A$2</c:f>
              <c:strCache>
                <c:ptCount val="1"/>
                <c:pt idx="0">
                  <c:v>Badet i Oslofjorden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'Ark1'!$B$1:$K$1</c:f>
              <c:strCache>
                <c:ptCount val="10"/>
                <c:pt idx="0">
                  <c:v>Tot</c:v>
                </c:pt>
                <c:pt idx="1">
                  <c:v>.</c:v>
                </c:pt>
                <c:pt idx="2">
                  <c:v>Kyst</c:v>
                </c:pt>
                <c:pt idx="3">
                  <c:v>Innland</c:v>
                </c:pt>
                <c:pt idx="4">
                  <c:v>Resten</c:v>
                </c:pt>
                <c:pt idx="5">
                  <c:v>..</c:v>
                </c:pt>
                <c:pt idx="6">
                  <c:v>16–29 år</c:v>
                </c:pt>
                <c:pt idx="7">
                  <c:v>30–44 år</c:v>
                </c:pt>
                <c:pt idx="8">
                  <c:v>45–59 år</c:v>
                </c:pt>
                <c:pt idx="9">
                  <c:v>60–75 år</c:v>
                </c:pt>
              </c:strCache>
            </c:strRef>
          </c:cat>
          <c:val>
            <c:numRef>
              <c:f>'Ark1'!$B$2:$K$2</c:f>
              <c:numCache>
                <c:formatCode>General</c:formatCode>
                <c:ptCount val="10"/>
                <c:pt idx="0" formatCode="0%">
                  <c:v>0.22629492916553762</c:v>
                </c:pt>
                <c:pt idx="2" formatCode="0%">
                  <c:v>0.4582559636566475</c:v>
                </c:pt>
                <c:pt idx="3" formatCode="0%">
                  <c:v>0.20456895863715527</c:v>
                </c:pt>
                <c:pt idx="4" formatCode="0%">
                  <c:v>7.0801530282392888E-2</c:v>
                </c:pt>
                <c:pt idx="6" formatCode="0%">
                  <c:v>0.25862474202521413</c:v>
                </c:pt>
                <c:pt idx="7" formatCode="0%">
                  <c:v>0.27639588103449042</c:v>
                </c:pt>
                <c:pt idx="8" formatCode="0%">
                  <c:v>0.20904987795215793</c:v>
                </c:pt>
                <c:pt idx="9" formatCode="0%">
                  <c:v>0.16220020095810159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14-4291-9450-7DDA3D5B44B0}"/>
            </c:ext>
          </c:extLst>
        </c:ser>
        <c:ser>
          <c:idx val="1"/>
          <c:order val="1"/>
          <c:tx>
            <c:strRef>
              <c:f>'Ark1'!$A$3</c:f>
              <c:strCache>
                <c:ptCount val="1"/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strRef>
              <c:f>'Ark1'!$B$1:$K$1</c:f>
              <c:strCache>
                <c:ptCount val="10"/>
                <c:pt idx="0">
                  <c:v>Tot</c:v>
                </c:pt>
                <c:pt idx="1">
                  <c:v>.</c:v>
                </c:pt>
                <c:pt idx="2">
                  <c:v>Kyst</c:v>
                </c:pt>
                <c:pt idx="3">
                  <c:v>Innland</c:v>
                </c:pt>
                <c:pt idx="4">
                  <c:v>Resten</c:v>
                </c:pt>
                <c:pt idx="5">
                  <c:v>..</c:v>
                </c:pt>
                <c:pt idx="6">
                  <c:v>16–29 år</c:v>
                </c:pt>
                <c:pt idx="7">
                  <c:v>30–44 år</c:v>
                </c:pt>
                <c:pt idx="8">
                  <c:v>45–59 år</c:v>
                </c:pt>
                <c:pt idx="9">
                  <c:v>60–75 år</c:v>
                </c:pt>
              </c:strCache>
            </c:strRef>
          </c:cat>
          <c:val>
            <c:numRef>
              <c:f>'Ark1'!$B$3:$K$3</c:f>
              <c:numCache>
                <c:formatCode>General</c:formatCode>
                <c:ptCount val="10"/>
                <c:pt idx="0" formatCode="0%">
                  <c:v>0.26370507083446237</c:v>
                </c:pt>
                <c:pt idx="2" formatCode="0%">
                  <c:v>3.1744036343352489E-2</c:v>
                </c:pt>
                <c:pt idx="3" formatCode="0%">
                  <c:v>0.2854310413628447</c:v>
                </c:pt>
                <c:pt idx="4" formatCode="0%">
                  <c:v>0.4191984697176071</c:v>
                </c:pt>
                <c:pt idx="6" formatCode="0%">
                  <c:v>0.23137525797478586</c:v>
                </c:pt>
                <c:pt idx="7" formatCode="0%">
                  <c:v>0.21360411896550957</c:v>
                </c:pt>
                <c:pt idx="8" formatCode="0%">
                  <c:v>0.28095012204784209</c:v>
                </c:pt>
                <c:pt idx="9" formatCode="0%">
                  <c:v>0.32779979904189838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79-E640-9DD9-5829B70EF43F}"/>
            </c:ext>
          </c:extLst>
        </c:ser>
        <c:ser>
          <c:idx val="2"/>
          <c:order val="2"/>
          <c:tx>
            <c:strRef>
              <c:f>'Ark1'!$A$4</c:f>
              <c:strCache>
                <c:ptCount val="1"/>
                <c:pt idx="0">
                  <c:v>Båttur på Oslofjorden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'Ark1'!$B$1:$K$1</c:f>
              <c:strCache>
                <c:ptCount val="10"/>
                <c:pt idx="0">
                  <c:v>Tot</c:v>
                </c:pt>
                <c:pt idx="1">
                  <c:v>.</c:v>
                </c:pt>
                <c:pt idx="2">
                  <c:v>Kyst</c:v>
                </c:pt>
                <c:pt idx="3">
                  <c:v>Innland</c:v>
                </c:pt>
                <c:pt idx="4">
                  <c:v>Resten</c:v>
                </c:pt>
                <c:pt idx="5">
                  <c:v>..</c:v>
                </c:pt>
                <c:pt idx="6">
                  <c:v>16–29 år</c:v>
                </c:pt>
                <c:pt idx="7">
                  <c:v>30–44 år</c:v>
                </c:pt>
                <c:pt idx="8">
                  <c:v>45–59 år</c:v>
                </c:pt>
                <c:pt idx="9">
                  <c:v>60–75 år</c:v>
                </c:pt>
              </c:strCache>
            </c:strRef>
          </c:cat>
          <c:val>
            <c:numRef>
              <c:f>'Ark1'!$B$4:$K$4</c:f>
              <c:numCache>
                <c:formatCode>General</c:formatCode>
                <c:ptCount val="10"/>
                <c:pt idx="0" formatCode="0%">
                  <c:v>0.19505371204653674</c:v>
                </c:pt>
                <c:pt idx="2" formatCode="0%">
                  <c:v>0.34692165566692579</c:v>
                </c:pt>
                <c:pt idx="3" formatCode="0%">
                  <c:v>0.23118314701336157</c:v>
                </c:pt>
                <c:pt idx="4" formatCode="0%">
                  <c:v>7.5543919947709134E-2</c:v>
                </c:pt>
                <c:pt idx="6" formatCode="0%">
                  <c:v>0.18999733475933211</c:v>
                </c:pt>
                <c:pt idx="7" formatCode="0%">
                  <c:v>0.20932932945466742</c:v>
                </c:pt>
                <c:pt idx="8" formatCode="0%">
                  <c:v>0.1896715588785228</c:v>
                </c:pt>
                <c:pt idx="9" formatCode="0%">
                  <c:v>0.1924577435731748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79-E640-9DD9-5829B70EF43F}"/>
            </c:ext>
          </c:extLst>
        </c:ser>
        <c:ser>
          <c:idx val="3"/>
          <c:order val="3"/>
          <c:tx>
            <c:strRef>
              <c:f>'Ark1'!$A$5</c:f>
              <c:strCache>
                <c:ptCount val="1"/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strRef>
              <c:f>'Ark1'!$B$1:$K$1</c:f>
              <c:strCache>
                <c:ptCount val="10"/>
                <c:pt idx="0">
                  <c:v>Tot</c:v>
                </c:pt>
                <c:pt idx="1">
                  <c:v>.</c:v>
                </c:pt>
                <c:pt idx="2">
                  <c:v>Kyst</c:v>
                </c:pt>
                <c:pt idx="3">
                  <c:v>Innland</c:v>
                </c:pt>
                <c:pt idx="4">
                  <c:v>Resten</c:v>
                </c:pt>
                <c:pt idx="5">
                  <c:v>..</c:v>
                </c:pt>
                <c:pt idx="6">
                  <c:v>16–29 år</c:v>
                </c:pt>
                <c:pt idx="7">
                  <c:v>30–44 år</c:v>
                </c:pt>
                <c:pt idx="8">
                  <c:v>45–59 år</c:v>
                </c:pt>
                <c:pt idx="9">
                  <c:v>60–75 år</c:v>
                </c:pt>
              </c:strCache>
            </c:strRef>
          </c:cat>
          <c:val>
            <c:numRef>
              <c:f>'Ark1'!$B$5:$K$5</c:f>
              <c:numCache>
                <c:formatCode>General</c:formatCode>
                <c:ptCount val="10"/>
                <c:pt idx="0" formatCode="0%">
                  <c:v>0.18494628795346324</c:v>
                </c:pt>
                <c:pt idx="2" formatCode="0%">
                  <c:v>3.3078344333074217E-2</c:v>
                </c:pt>
                <c:pt idx="3" formatCode="0%">
                  <c:v>0.14881685298663838</c:v>
                </c:pt>
                <c:pt idx="4" formatCode="0%">
                  <c:v>0.30445608005229086</c:v>
                </c:pt>
                <c:pt idx="6" formatCode="0%">
                  <c:v>0.19000266524066789</c:v>
                </c:pt>
                <c:pt idx="7" formatCode="0%">
                  <c:v>0.17067067054533258</c:v>
                </c:pt>
                <c:pt idx="8" formatCode="0%">
                  <c:v>0.19032844112147718</c:v>
                </c:pt>
                <c:pt idx="9" formatCode="0%">
                  <c:v>0.1875422564268252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79-E640-9DD9-5829B70EF43F}"/>
            </c:ext>
          </c:extLst>
        </c:ser>
        <c:ser>
          <c:idx val="4"/>
          <c:order val="4"/>
          <c:tx>
            <c:strRef>
              <c:f>'Ark1'!$A$6</c:f>
              <c:strCache>
                <c:ptCount val="1"/>
                <c:pt idx="0">
                  <c:v>Gåtur langs merket løype (Kyststien)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'Ark1'!$B$1:$K$1</c:f>
              <c:strCache>
                <c:ptCount val="10"/>
                <c:pt idx="0">
                  <c:v>Tot</c:v>
                </c:pt>
                <c:pt idx="1">
                  <c:v>.</c:v>
                </c:pt>
                <c:pt idx="2">
                  <c:v>Kyst</c:v>
                </c:pt>
                <c:pt idx="3">
                  <c:v>Innland</c:v>
                </c:pt>
                <c:pt idx="4">
                  <c:v>Resten</c:v>
                </c:pt>
                <c:pt idx="5">
                  <c:v>..</c:v>
                </c:pt>
                <c:pt idx="6">
                  <c:v>16–29 år</c:v>
                </c:pt>
                <c:pt idx="7">
                  <c:v>30–44 år</c:v>
                </c:pt>
                <c:pt idx="8">
                  <c:v>45–59 år</c:v>
                </c:pt>
                <c:pt idx="9">
                  <c:v>60–75 år</c:v>
                </c:pt>
              </c:strCache>
            </c:strRef>
          </c:cat>
          <c:val>
            <c:numRef>
              <c:f>'Ark1'!$B$6:$K$6</c:f>
              <c:numCache>
                <c:formatCode>General</c:formatCode>
                <c:ptCount val="10"/>
                <c:pt idx="0" formatCode="0%">
                  <c:v>0.23670469228540511</c:v>
                </c:pt>
                <c:pt idx="2" formatCode="0%">
                  <c:v>0.4819291942332618</c:v>
                </c:pt>
                <c:pt idx="3" formatCode="0%">
                  <c:v>0.18466513239474491</c:v>
                </c:pt>
                <c:pt idx="4" formatCode="0%">
                  <c:v>8.2542763130684024E-2</c:v>
                </c:pt>
                <c:pt idx="6" formatCode="0%">
                  <c:v>0.20682718423954843</c:v>
                </c:pt>
                <c:pt idx="7" formatCode="0%">
                  <c:v>0.28401678689630494</c:v>
                </c:pt>
                <c:pt idx="8" formatCode="0%">
                  <c:v>0.25283727853735039</c:v>
                </c:pt>
                <c:pt idx="9" formatCode="0%">
                  <c:v>0.19543560930369366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79-E640-9DD9-5829B70EF43F}"/>
            </c:ext>
          </c:extLst>
        </c:ser>
        <c:ser>
          <c:idx val="5"/>
          <c:order val="5"/>
          <c:tx>
            <c:strRef>
              <c:f>'Ark1'!$A$7</c:f>
              <c:strCache>
                <c:ptCount val="1"/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strRef>
              <c:f>'Ark1'!$B$1:$K$1</c:f>
              <c:strCache>
                <c:ptCount val="10"/>
                <c:pt idx="0">
                  <c:v>Tot</c:v>
                </c:pt>
                <c:pt idx="1">
                  <c:v>.</c:v>
                </c:pt>
                <c:pt idx="2">
                  <c:v>Kyst</c:v>
                </c:pt>
                <c:pt idx="3">
                  <c:v>Innland</c:v>
                </c:pt>
                <c:pt idx="4">
                  <c:v>Resten</c:v>
                </c:pt>
                <c:pt idx="5">
                  <c:v>..</c:v>
                </c:pt>
                <c:pt idx="6">
                  <c:v>16–29 år</c:v>
                </c:pt>
                <c:pt idx="7">
                  <c:v>30–44 år</c:v>
                </c:pt>
                <c:pt idx="8">
                  <c:v>45–59 år</c:v>
                </c:pt>
                <c:pt idx="9">
                  <c:v>60–75 år</c:v>
                </c:pt>
              </c:strCache>
            </c:strRef>
          </c:cat>
          <c:val>
            <c:numRef>
              <c:f>'Ark1'!$B$7:$K$7</c:f>
              <c:numCache>
                <c:formatCode>General</c:formatCode>
                <c:ptCount val="10"/>
                <c:pt idx="0" formatCode="0%">
                  <c:v>0.27329530771459476</c:v>
                </c:pt>
                <c:pt idx="2" formatCode="0%">
                  <c:v>2.8070805766738038E-2</c:v>
                </c:pt>
                <c:pt idx="3" formatCode="0%">
                  <c:v>0.32533486760525498</c:v>
                </c:pt>
                <c:pt idx="4" formatCode="0%">
                  <c:v>0.42745723686931592</c:v>
                </c:pt>
                <c:pt idx="6" formatCode="0%">
                  <c:v>0.30317281576045141</c:v>
                </c:pt>
                <c:pt idx="7" formatCode="0%">
                  <c:v>0.22598321310369496</c:v>
                </c:pt>
                <c:pt idx="8" formatCode="0%">
                  <c:v>0.25716272146264951</c:v>
                </c:pt>
                <c:pt idx="9" formatCode="0%">
                  <c:v>0.31456439069630626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C79-E640-9DD9-5829B70EF43F}"/>
            </c:ext>
          </c:extLst>
        </c:ser>
        <c:ser>
          <c:idx val="6"/>
          <c:order val="6"/>
          <c:tx>
            <c:strRef>
              <c:f>'Ark1'!$A$8</c:f>
              <c:strCache>
                <c:ptCount val="1"/>
                <c:pt idx="0">
                  <c:v>Annen aktivitet nær Oslofjorden, notér: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'Ark1'!$B$1:$K$1</c:f>
              <c:strCache>
                <c:ptCount val="10"/>
                <c:pt idx="0">
                  <c:v>Tot</c:v>
                </c:pt>
                <c:pt idx="1">
                  <c:v>.</c:v>
                </c:pt>
                <c:pt idx="2">
                  <c:v>Kyst</c:v>
                </c:pt>
                <c:pt idx="3">
                  <c:v>Innland</c:v>
                </c:pt>
                <c:pt idx="4">
                  <c:v>Resten</c:v>
                </c:pt>
                <c:pt idx="5">
                  <c:v>..</c:v>
                </c:pt>
                <c:pt idx="6">
                  <c:v>16–29 år</c:v>
                </c:pt>
                <c:pt idx="7">
                  <c:v>30–44 år</c:v>
                </c:pt>
                <c:pt idx="8">
                  <c:v>45–59 år</c:v>
                </c:pt>
                <c:pt idx="9">
                  <c:v>60–75 år</c:v>
                </c:pt>
              </c:strCache>
            </c:strRef>
          </c:cat>
          <c:val>
            <c:numRef>
              <c:f>'Ark1'!$B$8:$K$8</c:f>
              <c:numCache>
                <c:formatCode>General</c:formatCode>
                <c:ptCount val="10"/>
                <c:pt idx="0" formatCode="0%">
                  <c:v>8.8551002686420285E-2</c:v>
                </c:pt>
                <c:pt idx="2" formatCode="0%">
                  <c:v>0.16869151039788247</c:v>
                </c:pt>
                <c:pt idx="3" formatCode="0%">
                  <c:v>6.2240280621108771E-2</c:v>
                </c:pt>
                <c:pt idx="4" formatCode="0%">
                  <c:v>4.144177868336562E-2</c:v>
                </c:pt>
                <c:pt idx="6" formatCode="0%">
                  <c:v>5.3354071346771025E-2</c:v>
                </c:pt>
                <c:pt idx="7" formatCode="0%">
                  <c:v>7.6635479657534131E-2</c:v>
                </c:pt>
                <c:pt idx="8" formatCode="0%">
                  <c:v>0.10398917133711645</c:v>
                </c:pt>
                <c:pt idx="9" formatCode="0%">
                  <c:v>0.11725106254356922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C79-E640-9DD9-5829B70EF43F}"/>
            </c:ext>
          </c:extLst>
        </c:ser>
        <c:ser>
          <c:idx val="7"/>
          <c:order val="7"/>
          <c:tx>
            <c:strRef>
              <c:f>'Ark1'!$A$9</c:f>
              <c:strCache>
                <c:ptCount val="1"/>
              </c:strCache>
            </c:strRef>
          </c:tx>
          <c:spPr>
            <a:noFill/>
          </c:spPr>
          <c:invertIfNegative val="0"/>
          <c:dLbls>
            <c:delete val="1"/>
          </c:dLbls>
          <c:cat>
            <c:strRef>
              <c:f>'Ark1'!$B$1:$K$1</c:f>
              <c:strCache>
                <c:ptCount val="10"/>
                <c:pt idx="0">
                  <c:v>Tot</c:v>
                </c:pt>
                <c:pt idx="1">
                  <c:v>.</c:v>
                </c:pt>
                <c:pt idx="2">
                  <c:v>Kyst</c:v>
                </c:pt>
                <c:pt idx="3">
                  <c:v>Innland</c:v>
                </c:pt>
                <c:pt idx="4">
                  <c:v>Resten</c:v>
                </c:pt>
                <c:pt idx="5">
                  <c:v>..</c:v>
                </c:pt>
                <c:pt idx="6">
                  <c:v>16–29 år</c:v>
                </c:pt>
                <c:pt idx="7">
                  <c:v>30–44 år</c:v>
                </c:pt>
                <c:pt idx="8">
                  <c:v>45–59 år</c:v>
                </c:pt>
                <c:pt idx="9">
                  <c:v>60–75 år</c:v>
                </c:pt>
              </c:strCache>
            </c:strRef>
          </c:cat>
          <c:val>
            <c:numRef>
              <c:f>'Ark1'!$B$9:$K$9</c:f>
              <c:numCache>
                <c:formatCode>General</c:formatCode>
                <c:ptCount val="10"/>
                <c:pt idx="0" formatCode="0%">
                  <c:v>0.11144899731357993</c:v>
                </c:pt>
                <c:pt idx="2" formatCode="0%">
                  <c:v>3.1308489602117628E-2</c:v>
                </c:pt>
                <c:pt idx="3" formatCode="0%">
                  <c:v>0.13775971937889131</c:v>
                </c:pt>
                <c:pt idx="4" formatCode="0%">
                  <c:v>0.15855822131663455</c:v>
                </c:pt>
                <c:pt idx="6" formatCode="0%">
                  <c:v>0.14664592865322912</c:v>
                </c:pt>
                <c:pt idx="7" formatCode="0%">
                  <c:v>0.12336452034246603</c:v>
                </c:pt>
                <c:pt idx="8" formatCode="0%">
                  <c:v>9.6010828662883796E-2</c:v>
                </c:pt>
                <c:pt idx="9" formatCode="0%">
                  <c:v>8.2748937456430971E-2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C79-E640-9DD9-5829B70EF43F}"/>
            </c:ext>
          </c:extLst>
        </c:ser>
        <c:ser>
          <c:idx val="8"/>
          <c:order val="8"/>
          <c:tx>
            <c:strRef>
              <c:f>'Ark1'!$A$10</c:f>
              <c:strCache>
                <c:ptCount val="1"/>
                <c:pt idx="0">
                  <c:v>Ingen av disse / ikke relevant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'Ark1'!$B$1:$K$1</c:f>
              <c:strCache>
                <c:ptCount val="10"/>
                <c:pt idx="0">
                  <c:v>Tot</c:v>
                </c:pt>
                <c:pt idx="1">
                  <c:v>.</c:v>
                </c:pt>
                <c:pt idx="2">
                  <c:v>Kyst</c:v>
                </c:pt>
                <c:pt idx="3">
                  <c:v>Innland</c:v>
                </c:pt>
                <c:pt idx="4">
                  <c:v>Resten</c:v>
                </c:pt>
                <c:pt idx="5">
                  <c:v>..</c:v>
                </c:pt>
                <c:pt idx="6">
                  <c:v>16–29 år</c:v>
                </c:pt>
                <c:pt idx="7">
                  <c:v>30–44 år</c:v>
                </c:pt>
                <c:pt idx="8">
                  <c:v>45–59 år</c:v>
                </c:pt>
                <c:pt idx="9">
                  <c:v>60–75 år</c:v>
                </c:pt>
              </c:strCache>
            </c:strRef>
          </c:cat>
          <c:val>
            <c:numRef>
              <c:f>'Ark1'!$B$10:$K$10</c:f>
              <c:numCache>
                <c:formatCode>General</c:formatCode>
                <c:ptCount val="10"/>
                <c:pt idx="0" formatCode="0%">
                  <c:v>0.56609397070298784</c:v>
                </c:pt>
                <c:pt idx="2" formatCode="0%">
                  <c:v>0.26743732880987975</c:v>
                </c:pt>
                <c:pt idx="3" formatCode="0%">
                  <c:v>0.52007883981751524</c:v>
                </c:pt>
                <c:pt idx="4" formatCode="0%">
                  <c:v>0.79231317120605838</c:v>
                </c:pt>
                <c:pt idx="6" formatCode="0%">
                  <c:v>0.58021209234355298</c:v>
                </c:pt>
                <c:pt idx="7" formatCode="0%">
                  <c:v>0.52096290557683922</c:v>
                </c:pt>
                <c:pt idx="8" formatCode="0%">
                  <c:v>0.55583799757165353</c:v>
                </c:pt>
                <c:pt idx="9" formatCode="0%">
                  <c:v>0.61358295127125884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C79-E640-9DD9-5829B70EF43F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00"/>
        <c:axId val="1430507984"/>
        <c:axId val="1430509424"/>
      </c:barChart>
      <c:catAx>
        <c:axId val="14305079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430509424"/>
        <c:crosses val="autoZero"/>
        <c:auto val="1"/>
        <c:lblAlgn val="ctr"/>
        <c:lblOffset val="100"/>
        <c:noMultiLvlLbl val="0"/>
      </c:catAx>
      <c:valAx>
        <c:axId val="1430509424"/>
        <c:scaling>
          <c:orientation val="minMax"/>
          <c:min val="0"/>
        </c:scaling>
        <c:delete val="1"/>
        <c:axPos val="b"/>
        <c:numFmt formatCode="0%" sourceLinked="1"/>
        <c:majorTickMark val="none"/>
        <c:minorTickMark val="none"/>
        <c:tickLblPos val="nextTo"/>
        <c:crossAx val="1430507984"/>
        <c:crosses val="max"/>
        <c:crossBetween val="between"/>
        <c:majorUnit val="0.2"/>
      </c:valAx>
    </c:plotArea>
    <c:legend>
      <c:legendPos val="b"/>
      <c:layout>
        <c:manualLayout>
          <c:xMode val="edge"/>
          <c:yMode val="edge"/>
          <c:x val="2.0483727059580209E-2"/>
          <c:y val="0.73809909428717468"/>
          <c:w val="0.92388803976965694"/>
          <c:h val="0.24439543525330668"/>
        </c:manualLayout>
      </c:layout>
      <c:overlay val="0"/>
      <c:txPr>
        <a:bodyPr/>
        <a:lstStyle/>
        <a:p>
          <a:pPr>
            <a:defRPr sz="1000"/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000"/>
      </a:pPr>
      <a:endParaRPr lang="nb-NO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'Ark1'!$A$2</c:f>
              <c:strCache>
                <c:ptCount val="1"/>
                <c:pt idx="0">
                  <c:v>Svært godt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'Ark1'!$B$1:$N$1</c:f>
              <c:strCache>
                <c:ptCount val="13"/>
                <c:pt idx="0">
                  <c:v>Tot</c:v>
                </c:pt>
                <c:pt idx="1">
                  <c:v>.</c:v>
                </c:pt>
                <c:pt idx="2">
                  <c:v>M</c:v>
                </c:pt>
                <c:pt idx="3">
                  <c:v>K</c:v>
                </c:pt>
                <c:pt idx="4">
                  <c:v>..</c:v>
                </c:pt>
                <c:pt idx="5">
                  <c:v>16–29 år</c:v>
                </c:pt>
                <c:pt idx="6">
                  <c:v>30–44 år</c:v>
                </c:pt>
                <c:pt idx="7">
                  <c:v>45–59 år</c:v>
                </c:pt>
                <c:pt idx="8">
                  <c:v>60–75 år</c:v>
                </c:pt>
                <c:pt idx="9">
                  <c:v>...</c:v>
                </c:pt>
                <c:pt idx="10">
                  <c:v>Kyst</c:v>
                </c:pt>
                <c:pt idx="11">
                  <c:v>Innland</c:v>
                </c:pt>
                <c:pt idx="12">
                  <c:v>Resten</c:v>
                </c:pt>
              </c:strCache>
            </c:strRef>
          </c:cat>
          <c:val>
            <c:numRef>
              <c:f>'Ark1'!$B$2:$N$2</c:f>
              <c:numCache>
                <c:formatCode>General</c:formatCode>
                <c:ptCount val="13"/>
                <c:pt idx="0" formatCode="0%">
                  <c:v>3.0883449956637131E-2</c:v>
                </c:pt>
                <c:pt idx="2" formatCode="0%">
                  <c:v>3.9392424360350224E-2</c:v>
                </c:pt>
                <c:pt idx="3" formatCode="0%">
                  <c:v>2.2093524851491061E-2</c:v>
                </c:pt>
                <c:pt idx="5" formatCode="0%">
                  <c:v>3.5567223114675708E-2</c:v>
                </c:pt>
                <c:pt idx="6" formatCode="0%">
                  <c:v>3.7905193238001768E-2</c:v>
                </c:pt>
                <c:pt idx="7" formatCode="0%">
                  <c:v>2.0082677851938721E-2</c:v>
                </c:pt>
                <c:pt idx="8" formatCode="0%">
                  <c:v>3.3211461976741026E-2</c:v>
                </c:pt>
                <c:pt idx="10" formatCode="0%">
                  <c:v>3.7776669951735634E-2</c:v>
                </c:pt>
                <c:pt idx="11" formatCode="0%">
                  <c:v>1.7569841133120701E-2</c:v>
                </c:pt>
                <c:pt idx="12" formatCode="0%">
                  <c:v>3.0717155444280247E-2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55-4937-BD02-AABCD39F5B9D}"/>
            </c:ext>
          </c:extLst>
        </c:ser>
        <c:ser>
          <c:idx val="1"/>
          <c:order val="1"/>
          <c:tx>
            <c:strRef>
              <c:f>'Ark1'!$A$3</c:f>
              <c:strCache>
                <c:ptCount val="1"/>
                <c:pt idx="0">
                  <c:v>Ganske godt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'Ark1'!$B$1:$N$1</c:f>
              <c:strCache>
                <c:ptCount val="13"/>
                <c:pt idx="0">
                  <c:v>Tot</c:v>
                </c:pt>
                <c:pt idx="1">
                  <c:v>.</c:v>
                </c:pt>
                <c:pt idx="2">
                  <c:v>M</c:v>
                </c:pt>
                <c:pt idx="3">
                  <c:v>K</c:v>
                </c:pt>
                <c:pt idx="4">
                  <c:v>..</c:v>
                </c:pt>
                <c:pt idx="5">
                  <c:v>16–29 år</c:v>
                </c:pt>
                <c:pt idx="6">
                  <c:v>30–44 år</c:v>
                </c:pt>
                <c:pt idx="7">
                  <c:v>45–59 år</c:v>
                </c:pt>
                <c:pt idx="8">
                  <c:v>60–75 år</c:v>
                </c:pt>
                <c:pt idx="9">
                  <c:v>...</c:v>
                </c:pt>
                <c:pt idx="10">
                  <c:v>Kyst</c:v>
                </c:pt>
                <c:pt idx="11">
                  <c:v>Innland</c:v>
                </c:pt>
                <c:pt idx="12">
                  <c:v>Resten</c:v>
                </c:pt>
              </c:strCache>
            </c:strRef>
          </c:cat>
          <c:val>
            <c:numRef>
              <c:f>'Ark1'!$B$3:$N$3</c:f>
              <c:numCache>
                <c:formatCode>General</c:formatCode>
                <c:ptCount val="13"/>
                <c:pt idx="0" formatCode="0%">
                  <c:v>0.18357916292859852</c:v>
                </c:pt>
                <c:pt idx="2" formatCode="0%">
                  <c:v>0.22034090785717872</c:v>
                </c:pt>
                <c:pt idx="3" formatCode="0%">
                  <c:v>0.14560361272413444</c:v>
                </c:pt>
                <c:pt idx="5" formatCode="0%">
                  <c:v>0.15791474812157508</c:v>
                </c:pt>
                <c:pt idx="6" formatCode="0%">
                  <c:v>0.17057511684989304</c:v>
                </c:pt>
                <c:pt idx="7" formatCode="0%">
                  <c:v>0.17815294868215928</c:v>
                </c:pt>
                <c:pt idx="8" formatCode="0%">
                  <c:v>0.23195520207272671</c:v>
                </c:pt>
                <c:pt idx="10" formatCode="0%">
                  <c:v>0.30803180322804963</c:v>
                </c:pt>
                <c:pt idx="11" formatCode="0%">
                  <c:v>0.15384527112239821</c:v>
                </c:pt>
                <c:pt idx="12" formatCode="0%">
                  <c:v>0.10650991160421056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F6-5A44-BC48-97FEBF68E307}"/>
            </c:ext>
          </c:extLst>
        </c:ser>
        <c:ser>
          <c:idx val="2"/>
          <c:order val="2"/>
          <c:tx>
            <c:strRef>
              <c:f>'Ark1'!$A$4</c:f>
              <c:strCache>
                <c:ptCount val="1"/>
                <c:pt idx="0">
                  <c:v>Middels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'Ark1'!$B$1:$N$1</c:f>
              <c:strCache>
                <c:ptCount val="13"/>
                <c:pt idx="0">
                  <c:v>Tot</c:v>
                </c:pt>
                <c:pt idx="1">
                  <c:v>.</c:v>
                </c:pt>
                <c:pt idx="2">
                  <c:v>M</c:v>
                </c:pt>
                <c:pt idx="3">
                  <c:v>K</c:v>
                </c:pt>
                <c:pt idx="4">
                  <c:v>..</c:v>
                </c:pt>
                <c:pt idx="5">
                  <c:v>16–29 år</c:v>
                </c:pt>
                <c:pt idx="6">
                  <c:v>30–44 år</c:v>
                </c:pt>
                <c:pt idx="7">
                  <c:v>45–59 år</c:v>
                </c:pt>
                <c:pt idx="8">
                  <c:v>60–75 år</c:v>
                </c:pt>
                <c:pt idx="9">
                  <c:v>...</c:v>
                </c:pt>
                <c:pt idx="10">
                  <c:v>Kyst</c:v>
                </c:pt>
                <c:pt idx="11">
                  <c:v>Innland</c:v>
                </c:pt>
                <c:pt idx="12">
                  <c:v>Resten</c:v>
                </c:pt>
              </c:strCache>
            </c:strRef>
          </c:cat>
          <c:val>
            <c:numRef>
              <c:f>'Ark1'!$B$4:$N$4</c:f>
              <c:numCache>
                <c:formatCode>General</c:formatCode>
                <c:ptCount val="13"/>
                <c:pt idx="0" formatCode="0%">
                  <c:v>0.31479432982408384</c:v>
                </c:pt>
                <c:pt idx="2" formatCode="0%">
                  <c:v>0.34026928168964715</c:v>
                </c:pt>
                <c:pt idx="3" formatCode="0%">
                  <c:v>0.28847824185256643</c:v>
                </c:pt>
                <c:pt idx="5" formatCode="0%">
                  <c:v>0.29345101613190039</c:v>
                </c:pt>
                <c:pt idx="6" formatCode="0%">
                  <c:v>0.32169721606092472</c:v>
                </c:pt>
                <c:pt idx="7" formatCode="0%">
                  <c:v>0.30248674096813355</c:v>
                </c:pt>
                <c:pt idx="8" formatCode="0%">
                  <c:v>0.34672069892742441</c:v>
                </c:pt>
                <c:pt idx="10" formatCode="0%">
                  <c:v>0.35825343840118484</c:v>
                </c:pt>
                <c:pt idx="11" formatCode="0%">
                  <c:v>0.35023869007105596</c:v>
                </c:pt>
                <c:pt idx="12" formatCode="0%">
                  <c:v>0.27176696338010892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F6-5A44-BC48-97FEBF68E307}"/>
            </c:ext>
          </c:extLst>
        </c:ser>
        <c:ser>
          <c:idx val="3"/>
          <c:order val="3"/>
          <c:tx>
            <c:strRef>
              <c:f>'Ark1'!$A$5</c:f>
              <c:strCache>
                <c:ptCount val="1"/>
                <c:pt idx="0">
                  <c:v>Ganske lite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'Ark1'!$B$1:$N$1</c:f>
              <c:strCache>
                <c:ptCount val="13"/>
                <c:pt idx="0">
                  <c:v>Tot</c:v>
                </c:pt>
                <c:pt idx="1">
                  <c:v>.</c:v>
                </c:pt>
                <c:pt idx="2">
                  <c:v>M</c:v>
                </c:pt>
                <c:pt idx="3">
                  <c:v>K</c:v>
                </c:pt>
                <c:pt idx="4">
                  <c:v>..</c:v>
                </c:pt>
                <c:pt idx="5">
                  <c:v>16–29 år</c:v>
                </c:pt>
                <c:pt idx="6">
                  <c:v>30–44 år</c:v>
                </c:pt>
                <c:pt idx="7">
                  <c:v>45–59 år</c:v>
                </c:pt>
                <c:pt idx="8">
                  <c:v>60–75 år</c:v>
                </c:pt>
                <c:pt idx="9">
                  <c:v>...</c:v>
                </c:pt>
                <c:pt idx="10">
                  <c:v>Kyst</c:v>
                </c:pt>
                <c:pt idx="11">
                  <c:v>Innland</c:v>
                </c:pt>
                <c:pt idx="12">
                  <c:v>Resten</c:v>
                </c:pt>
              </c:strCache>
            </c:strRef>
          </c:cat>
          <c:val>
            <c:numRef>
              <c:f>'Ark1'!$B$5:$N$5</c:f>
              <c:numCache>
                <c:formatCode>General</c:formatCode>
                <c:ptCount val="13"/>
                <c:pt idx="0" formatCode="0%">
                  <c:v>0.19637855766946707</c:v>
                </c:pt>
                <c:pt idx="2" formatCode="0%">
                  <c:v>0.17493016611091775</c:v>
                </c:pt>
                <c:pt idx="3" formatCode="0%">
                  <c:v>0.2185351357105553</c:v>
                </c:pt>
                <c:pt idx="5" formatCode="0%">
                  <c:v>0.24892828083459126</c:v>
                </c:pt>
                <c:pt idx="6" formatCode="0%">
                  <c:v>0.19443943316649737</c:v>
                </c:pt>
                <c:pt idx="7" formatCode="0%">
                  <c:v>0.17757045605564767</c:v>
                </c:pt>
                <c:pt idx="8" formatCode="0%">
                  <c:v>0.1688499705318891</c:v>
                </c:pt>
                <c:pt idx="10" formatCode="0%">
                  <c:v>0.17557829730998414</c:v>
                </c:pt>
                <c:pt idx="11" formatCode="0%">
                  <c:v>0.24797420803864739</c:v>
                </c:pt>
                <c:pt idx="12" formatCode="0%">
                  <c:v>0.19286399235928101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F6-5A44-BC48-97FEBF68E307}"/>
            </c:ext>
          </c:extLst>
        </c:ser>
        <c:ser>
          <c:idx val="4"/>
          <c:order val="4"/>
          <c:tx>
            <c:strRef>
              <c:f>'Ark1'!$A$6</c:f>
              <c:strCache>
                <c:ptCount val="1"/>
                <c:pt idx="0">
                  <c:v>Svært lite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'Ark1'!$B$1:$N$1</c:f>
              <c:strCache>
                <c:ptCount val="13"/>
                <c:pt idx="0">
                  <c:v>Tot</c:v>
                </c:pt>
                <c:pt idx="1">
                  <c:v>.</c:v>
                </c:pt>
                <c:pt idx="2">
                  <c:v>M</c:v>
                </c:pt>
                <c:pt idx="3">
                  <c:v>K</c:v>
                </c:pt>
                <c:pt idx="4">
                  <c:v>..</c:v>
                </c:pt>
                <c:pt idx="5">
                  <c:v>16–29 år</c:v>
                </c:pt>
                <c:pt idx="6">
                  <c:v>30–44 år</c:v>
                </c:pt>
                <c:pt idx="7">
                  <c:v>45–59 år</c:v>
                </c:pt>
                <c:pt idx="8">
                  <c:v>60–75 år</c:v>
                </c:pt>
                <c:pt idx="9">
                  <c:v>...</c:v>
                </c:pt>
                <c:pt idx="10">
                  <c:v>Kyst</c:v>
                </c:pt>
                <c:pt idx="11">
                  <c:v>Innland</c:v>
                </c:pt>
                <c:pt idx="12">
                  <c:v>Resten</c:v>
                </c:pt>
              </c:strCache>
            </c:strRef>
          </c:cat>
          <c:val>
            <c:numRef>
              <c:f>'Ark1'!$B$6:$N$6</c:f>
              <c:numCache>
                <c:formatCode>General</c:formatCode>
                <c:ptCount val="13"/>
                <c:pt idx="0" formatCode="0%">
                  <c:v>0.27436449962121451</c:v>
                </c:pt>
                <c:pt idx="2" formatCode="0%">
                  <c:v>0.22506721998190715</c:v>
                </c:pt>
                <c:pt idx="3" formatCode="0%">
                  <c:v>0.32528948486125198</c:v>
                </c:pt>
                <c:pt idx="5" formatCode="0%">
                  <c:v>0.26413873179725805</c:v>
                </c:pt>
                <c:pt idx="6" formatCode="0%">
                  <c:v>0.27538304068468461</c:v>
                </c:pt>
                <c:pt idx="7" formatCode="0%">
                  <c:v>0.32170717644211982</c:v>
                </c:pt>
                <c:pt idx="8" formatCode="0%">
                  <c:v>0.21926266649121792</c:v>
                </c:pt>
                <c:pt idx="10" formatCode="0%">
                  <c:v>0.12035979110904493</c:v>
                </c:pt>
                <c:pt idx="11" formatCode="0%">
                  <c:v>0.23037198963477765</c:v>
                </c:pt>
                <c:pt idx="12" formatCode="0%">
                  <c:v>0.39814197721212152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EF6-5A44-BC48-97FEBF68E3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014370576"/>
        <c:axId val="1014375856"/>
      </c:barChart>
      <c:catAx>
        <c:axId val="10143705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  <a:extLst>
            <a:ext uri="{91240B29-F687-4F45-9708-019B960494DF}">
              <a14:hiddenLine xmlns:a14="http://schemas.microsoft.com/office/drawing/2010/main" w="6350" cap="flat" cmpd="sng" algn="ctr">
                <a:solidFill>
                  <a:srgbClr val="515350">
                    <a:tint val="75000"/>
                  </a:srgbClr>
                </a:solidFill>
                <a:prstDash val="solid"/>
                <a:round/>
              </a14:hiddenLine>
            </a:ext>
          </a:extLst>
        </c:spPr>
        <c:crossAx val="1014375856"/>
        <c:crosses val="autoZero"/>
        <c:auto val="1"/>
        <c:lblAlgn val="ctr"/>
        <c:lblOffset val="100"/>
        <c:noMultiLvlLbl val="0"/>
      </c:catAx>
      <c:valAx>
        <c:axId val="1014375856"/>
        <c:scaling>
          <c:orientation val="minMax"/>
          <c:min val="0"/>
        </c:scaling>
        <c:delete val="1"/>
        <c:axPos val="t"/>
        <c:numFmt formatCode="0%" sourceLinked="1"/>
        <c:majorTickMark val="none"/>
        <c:minorTickMark val="none"/>
        <c:tickLblPos val="nextTo"/>
        <c:crossAx val="1014370576"/>
        <c:crosses val="autoZero"/>
        <c:crossBetween val="between"/>
        <c:majorUnit val="0.2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200"/>
      </a:pPr>
      <a:endParaRPr lang="nb-NO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B1AFA2C-8C23-F249-B5FB-7B32261A8C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892C03F-E496-1149-A331-BA8C6625FC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AFBD7-2C8D-F946-B16F-EA840905296A}" type="datetimeFigureOut">
              <a:rPr lang="nb-NO" smtClean="0"/>
              <a:t>31.03.2025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C6649C3-B43E-3445-9699-7C9CB35585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A545FD7-6D89-3049-8C15-037089328A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1D1DD-6330-E247-81B0-22CFB4CF43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4309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9E8BB-AD01-B14C-A5FE-7FAF6C0CEF89}" type="datetimeFigureOut">
              <a:rPr lang="nb-NO" smtClean="0"/>
              <a:t>31.03.2025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5A95E-84AB-B542-AAFC-D083788EA78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229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5A95E-84AB-B542-AAFC-D083788EA78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435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5A95E-84AB-B542-AAFC-D083788EA788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5071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5A95E-84AB-B542-AAFC-D083788EA78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0638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5A95E-84AB-B542-AAFC-D083788EA788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7986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5A95E-84AB-B542-AAFC-D083788EA788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929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FC3F75-7287-41C1-9F50-201D45117F1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105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G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846089" y="3626068"/>
            <a:ext cx="6870749" cy="1397877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nb-NO"/>
              <a:t>SKRIV INN TITTEL (BRUK KUN STORE BOKSTAVER)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46089" y="5023945"/>
            <a:ext cx="6870749" cy="8333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4" y="425813"/>
            <a:ext cx="1114097" cy="1387221"/>
          </a:xfrm>
          <a:prstGeom prst="rect">
            <a:avLst/>
          </a:prstGeom>
        </p:spPr>
      </p:pic>
      <p:sp>
        <p:nvSpPr>
          <p:cNvPr id="6" name="Undertittel 2" descr="Skriv inn forfatter">
            <a:extLst>
              <a:ext uri="{FF2B5EF4-FFF2-40B4-BE49-F238E27FC236}">
                <a16:creationId xmlns:a16="http://schemas.microsoft.com/office/drawing/2014/main" id="{5C9E1651-E768-408D-99CE-76D348481CF3}"/>
              </a:ext>
            </a:extLst>
          </p:cNvPr>
          <p:cNvSpPr txBox="1">
            <a:spLocks/>
          </p:cNvSpPr>
          <p:nvPr userDrawn="1"/>
        </p:nvSpPr>
        <p:spPr>
          <a:xfrm>
            <a:off x="861848" y="5857273"/>
            <a:ext cx="3587322" cy="833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tabLst/>
              <a:defRPr sz="2400" kern="120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/>
          </a:p>
        </p:txBody>
      </p:sp>
      <p:sp>
        <p:nvSpPr>
          <p:cNvPr id="4" name="Undertittel 2" descr="Skriv inn dato">
            <a:extLst>
              <a:ext uri="{FF2B5EF4-FFF2-40B4-BE49-F238E27FC236}">
                <a16:creationId xmlns:a16="http://schemas.microsoft.com/office/drawing/2014/main" id="{7747C5B5-1CD7-4C4D-837B-E6C8C9C8F4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4169313" y="5857273"/>
            <a:ext cx="3587322" cy="833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tabLst/>
              <a:defRPr sz="2400" kern="120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40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820043A-E717-994C-8BB7-F129AE6CDB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046424"/>
            <a:ext cx="6877050" cy="385763"/>
          </a:xfrm>
        </p:spPr>
        <p:txBody>
          <a:bodyPr>
            <a:normAutofit/>
          </a:bodyPr>
          <a:lstStyle>
            <a:lvl1pPr marL="0" indent="0">
              <a:buNone/>
              <a:defRPr lang="nb-NO" sz="1200" kern="1200" smtClean="0">
                <a:solidFill>
                  <a:schemeClr val="accent6"/>
                </a:solidFill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sz="1200"/>
              <a:t>Ditt navn </a:t>
            </a:r>
            <a:r>
              <a:rPr lang="nb-NO" sz="1200" kern="1200">
                <a:solidFill>
                  <a:schemeClr val="accent6"/>
                </a:solidFill>
                <a:latin typeface="+mn-lt"/>
              </a:rPr>
              <a:t>// </a:t>
            </a:r>
            <a:r>
              <a:rPr lang="nb-NO" sz="1200" kern="1200">
                <a:solidFill>
                  <a:schemeClr val="accent6"/>
                </a:solidFill>
                <a:latin typeface="+mn-lt"/>
                <a:ea typeface="Century Gothic" charset="0"/>
                <a:cs typeface="Century Gothic" charset="0"/>
              </a:rPr>
              <a:t>mailadresse // dato for rapport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854850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re innsikter vertikal grø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1A33F82-8646-6845-9822-41BF742525D8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ittel 11">
            <a:extLst>
              <a:ext uri="{FF2B5EF4-FFF2-40B4-BE49-F238E27FC236}">
                <a16:creationId xmlns:a16="http://schemas.microsoft.com/office/drawing/2014/main" id="{748B0DA0-505C-FE4D-90D6-056F6297504F}"/>
              </a:ext>
            </a:extLst>
          </p:cNvPr>
          <p:cNvSpPr txBox="1">
            <a:spLocks/>
          </p:cNvSpPr>
          <p:nvPr userDrawn="1"/>
        </p:nvSpPr>
        <p:spPr>
          <a:xfrm>
            <a:off x="839788" y="1852986"/>
            <a:ext cx="2455503" cy="32124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nb-NO" sz="11500">
                <a:solidFill>
                  <a:schemeClr val="accent5">
                    <a:lumMod val="20000"/>
                    <a:lumOff val="80000"/>
                  </a:schemeClr>
                </a:solidFill>
              </a:rPr>
              <a:t>TRE</a:t>
            </a:r>
            <a:r>
              <a:rPr lang="nb-NO" sz="8800">
                <a:solidFill>
                  <a:schemeClr val="bg1"/>
                </a:solidFill>
              </a:rPr>
              <a:t> </a:t>
            </a:r>
            <a:r>
              <a:rPr lang="nb-NO" sz="3600">
                <a:solidFill>
                  <a:schemeClr val="bg1"/>
                </a:solidFill>
              </a:rPr>
              <a:t>VIKTIGSTE </a:t>
            </a:r>
            <a:r>
              <a:rPr lang="nb-NO" sz="3600" i="0">
                <a:solidFill>
                  <a:schemeClr val="bg1"/>
                </a:solidFill>
              </a:rPr>
              <a:t>INNSIKTER </a:t>
            </a:r>
            <a:br>
              <a:rPr lang="nb-NO" sz="3600" i="0">
                <a:solidFill>
                  <a:schemeClr val="bg1"/>
                </a:solidFill>
              </a:rPr>
            </a:br>
            <a:r>
              <a:rPr lang="nb-NO" sz="3600" i="0">
                <a:solidFill>
                  <a:schemeClr val="bg1"/>
                </a:solidFill>
              </a:rPr>
              <a:t>OG FUNN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7DF83085-7DEF-A548-ABFE-360FCC6D4EC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1532" y="459963"/>
            <a:ext cx="1085078" cy="1085078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A7BB28BA-5646-A64A-95B7-5D6A463BDFDB}"/>
              </a:ext>
            </a:extLst>
          </p:cNvPr>
          <p:cNvSpPr/>
          <p:nvPr userDrawn="1"/>
        </p:nvSpPr>
        <p:spPr>
          <a:xfrm>
            <a:off x="4475163" y="1732205"/>
            <a:ext cx="767866" cy="7678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49963F5-F785-D14B-A804-51F119BED8EA}"/>
              </a:ext>
            </a:extLst>
          </p:cNvPr>
          <p:cNvSpPr/>
          <p:nvPr userDrawn="1"/>
        </p:nvSpPr>
        <p:spPr>
          <a:xfrm>
            <a:off x="4475163" y="3553067"/>
            <a:ext cx="767866" cy="7678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E531957-7D85-8247-BEE8-78AFA2151DB1}"/>
              </a:ext>
            </a:extLst>
          </p:cNvPr>
          <p:cNvSpPr/>
          <p:nvPr userDrawn="1"/>
        </p:nvSpPr>
        <p:spPr>
          <a:xfrm>
            <a:off x="4475163" y="5373929"/>
            <a:ext cx="767866" cy="7678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solidFill>
                  <a:schemeClr val="accent5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7C26D243-0038-764D-AA27-F3908FED20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CA4DA7AF-7EFD-EE4E-BE04-063427552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0225" y="1421506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/>
              <a:t>Skriv inn første hovedfunn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F5C7B80E-0529-9644-9024-45D5C255E3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25" y="3242368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/>
              <a:t>Skriv inn andre hovedfunn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A4FF351D-2070-854F-B9CE-34C5740661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0225" y="5063230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/>
              <a:t>Skriv inn tredje hovedfunn</a:t>
            </a:r>
          </a:p>
        </p:txBody>
      </p:sp>
    </p:spTree>
    <p:extLst>
      <p:ext uri="{BB962C8B-B14F-4D97-AF65-F5344CB8AC3E}">
        <p14:creationId xmlns:p14="http://schemas.microsoft.com/office/powerpoint/2010/main" val="4232034514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nnhold med ramme rø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223770"/>
            <a:ext cx="10515600" cy="100122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A2FB529-DF7D-E94E-B00D-020E7FDA6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2322" cy="105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10290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Font, håndskrift, symbol, Grafikk&#10;&#10;Automatisk generert beskrivelse">
            <a:extLst>
              <a:ext uri="{FF2B5EF4-FFF2-40B4-BE49-F238E27FC236}">
                <a16:creationId xmlns:a16="http://schemas.microsoft.com/office/drawing/2014/main" id="{8204D5E3-1ACC-7BEC-55F6-9C9B0DDBD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6004559"/>
            <a:ext cx="2040562" cy="63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473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Font, håndskrift, symbol, Grafikk&#10;&#10;Automatisk generert beskrivelse">
            <a:extLst>
              <a:ext uri="{FF2B5EF4-FFF2-40B4-BE49-F238E27FC236}">
                <a16:creationId xmlns:a16="http://schemas.microsoft.com/office/drawing/2014/main" id="{780BA2FF-7B58-41FC-E095-5B3E3D81F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6004559"/>
            <a:ext cx="2040562" cy="63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893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Font, håndskrift, symbol, Grafikk&#10;&#10;Automatisk generert beskrivelse">
            <a:extLst>
              <a:ext uri="{FF2B5EF4-FFF2-40B4-BE49-F238E27FC236}">
                <a16:creationId xmlns:a16="http://schemas.microsoft.com/office/drawing/2014/main" id="{43CED266-909D-1AF8-7ADB-89912FEB0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6004559"/>
            <a:ext cx="2040562" cy="63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164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7B2F30-B58D-7B4F-0317-78FC5B9DD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D0DD85-5110-06D7-50F4-7A1BE5F46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ED8BD27-198C-7625-3A5E-9A0848C50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3F9F3-73C9-41A5-9005-DC4537ACD6B5}" type="datetimeFigureOut">
              <a:rPr lang="nb-NO" smtClean="0"/>
              <a:t>31.03.2025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7AFFF0-E22E-2669-A35B-9161BDE7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31365C5-D0B2-E48F-D6B0-4EC91512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DFEB-AF73-4B1E-9829-9AEA36397A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36414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D3F17-685B-44AF-8C45-29CFDA13252A}" type="datetimeFigureOut">
              <a:rPr lang="nb-NO" smtClean="0"/>
              <a:t>31.03.2025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4676-F0E9-4FD6-AF8E-EBE93E169B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0898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D3F17-685B-44AF-8C45-29CFDA13252A}" type="datetimeFigureOut">
              <a:rPr lang="nb-NO" smtClean="0"/>
              <a:t>31.03.2025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D4676-F0E9-4FD6-AF8E-EBE93E169B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12929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322D85-7913-2303-AE9F-10FC0A9E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1B6EB19-9A4F-E18D-B349-B1A4DF8522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90D19C3-E678-45AB-6690-8E248D91B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BF7D7B4-623C-A92F-14E8-9DAA3EC88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722E4-6F29-4D2F-9658-ACB7C5C1315E}" type="datetimeFigureOut">
              <a:rPr lang="nb-NO" smtClean="0"/>
              <a:t>31.03.2025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FB064EE-0F66-F5E4-D530-C81BFD92F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37B8A22-8B9C-5733-1562-4FAF04C8A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40757-8886-4C5F-81C5-C675A0C4CDF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35157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595B854-47A6-464F-95F7-CCC81B819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0C9F8-4552-4542-A9D9-426E60CBA13A}" type="datetimeFigureOut">
              <a:rPr lang="nb-NO" smtClean="0"/>
              <a:t>31.03.2025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E85062E-2D20-2843-937C-EE54CF39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A74AF1-E90D-FC42-B3F5-E4C153A08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F6F55-5FCC-464E-BCE6-02AA8CB47D13}" type="slidenum">
              <a:rPr lang="nb-NO" smtClean="0"/>
              <a:t>‹#›</a:t>
            </a:fld>
            <a:endParaRPr lang="nb-NO"/>
          </a:p>
        </p:txBody>
      </p:sp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4FE88674-94E2-BF41-AEE0-0B5ADEA1A1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241921 w 12192000"/>
              <a:gd name="connsiteY0" fmla="*/ 6490454 h 6858000"/>
              <a:gd name="connsiteX1" fmla="*/ 11241940 w 12192000"/>
              <a:gd name="connsiteY1" fmla="*/ 6490478 h 6858000"/>
              <a:gd name="connsiteX2" fmla="*/ 11241940 w 12192000"/>
              <a:gd name="connsiteY2" fmla="*/ 6507462 h 6858000"/>
              <a:gd name="connsiteX3" fmla="*/ 11240573 w 12192000"/>
              <a:gd name="connsiteY3" fmla="*/ 6511085 h 6858000"/>
              <a:gd name="connsiteX4" fmla="*/ 11240480 w 12192000"/>
              <a:gd name="connsiteY4" fmla="*/ 6511153 h 6858000"/>
              <a:gd name="connsiteX5" fmla="*/ 11215924 w 12192000"/>
              <a:gd name="connsiteY5" fmla="*/ 6524834 h 6858000"/>
              <a:gd name="connsiteX6" fmla="*/ 11203372 w 12192000"/>
              <a:gd name="connsiteY6" fmla="*/ 6521075 h 6858000"/>
              <a:gd name="connsiteX7" fmla="*/ 11200249 w 12192000"/>
              <a:gd name="connsiteY7" fmla="*/ 6512685 h 6858000"/>
              <a:gd name="connsiteX8" fmla="*/ 11207690 w 12192000"/>
              <a:gd name="connsiteY8" fmla="*/ 6499878 h 6858000"/>
              <a:gd name="connsiteX9" fmla="*/ 11221751 w 12192000"/>
              <a:gd name="connsiteY9" fmla="*/ 6496039 h 6858000"/>
              <a:gd name="connsiteX10" fmla="*/ 11241921 w 12192000"/>
              <a:gd name="connsiteY10" fmla="*/ 6490454 h 6858000"/>
              <a:gd name="connsiteX11" fmla="*/ 11116247 w 12192000"/>
              <a:gd name="connsiteY11" fmla="*/ 6457155 h 6858000"/>
              <a:gd name="connsiteX12" fmla="*/ 11139275 w 12192000"/>
              <a:gd name="connsiteY12" fmla="*/ 6480482 h 6858000"/>
              <a:gd name="connsiteX13" fmla="*/ 11091679 w 12192000"/>
              <a:gd name="connsiteY13" fmla="*/ 6480482 h 6858000"/>
              <a:gd name="connsiteX14" fmla="*/ 11116247 w 12192000"/>
              <a:gd name="connsiteY14" fmla="*/ 6457155 h 6858000"/>
              <a:gd name="connsiteX15" fmla="*/ 11320510 w 12192000"/>
              <a:gd name="connsiteY15" fmla="*/ 6438633 h 6858000"/>
              <a:gd name="connsiteX16" fmla="*/ 11282743 w 12192000"/>
              <a:gd name="connsiteY16" fmla="*/ 6469305 h 6858000"/>
              <a:gd name="connsiteX17" fmla="*/ 11317055 w 12192000"/>
              <a:gd name="connsiteY17" fmla="*/ 6497829 h 6858000"/>
              <a:gd name="connsiteX18" fmla="*/ 11318490 w 12192000"/>
              <a:gd name="connsiteY18" fmla="*/ 6498167 h 6858000"/>
              <a:gd name="connsiteX19" fmla="*/ 11340859 w 12192000"/>
              <a:gd name="connsiteY19" fmla="*/ 6512709 h 6858000"/>
              <a:gd name="connsiteX20" fmla="*/ 11324181 w 12192000"/>
              <a:gd name="connsiteY20" fmla="*/ 6525824 h 6858000"/>
              <a:gd name="connsiteX21" fmla="*/ 11307102 w 12192000"/>
              <a:gd name="connsiteY21" fmla="*/ 6521702 h 6858000"/>
              <a:gd name="connsiteX22" fmla="*/ 11301325 w 12192000"/>
              <a:gd name="connsiteY22" fmla="*/ 6508446 h 6858000"/>
              <a:gd name="connsiteX23" fmla="*/ 11299169 w 12192000"/>
              <a:gd name="connsiteY23" fmla="*/ 6506256 h 6858000"/>
              <a:gd name="connsiteX24" fmla="*/ 11299126 w 12192000"/>
              <a:gd name="connsiteY24" fmla="*/ 6506256 h 6858000"/>
              <a:gd name="connsiteX25" fmla="*/ 11282798 w 12192000"/>
              <a:gd name="connsiteY25" fmla="*/ 6506256 h 6858000"/>
              <a:gd name="connsiteX26" fmla="*/ 11280606 w 12192000"/>
              <a:gd name="connsiteY26" fmla="*/ 6508177 h 6858000"/>
              <a:gd name="connsiteX27" fmla="*/ 11280606 w 12192000"/>
              <a:gd name="connsiteY27" fmla="*/ 6508477 h 6858000"/>
              <a:gd name="connsiteX28" fmla="*/ 11294685 w 12192000"/>
              <a:gd name="connsiteY28" fmla="*/ 6535322 h 6858000"/>
              <a:gd name="connsiteX29" fmla="*/ 11326712 w 12192000"/>
              <a:gd name="connsiteY29" fmla="*/ 6543190 h 6858000"/>
              <a:gd name="connsiteX30" fmla="*/ 11362724 w 12192000"/>
              <a:gd name="connsiteY30" fmla="*/ 6510772 h 6858000"/>
              <a:gd name="connsiteX31" fmla="*/ 11329983 w 12192000"/>
              <a:gd name="connsiteY31" fmla="*/ 6481084 h 6858000"/>
              <a:gd name="connsiteX32" fmla="*/ 11330007 w 12192000"/>
              <a:gd name="connsiteY32" fmla="*/ 6481084 h 6858000"/>
              <a:gd name="connsiteX33" fmla="*/ 11324896 w 12192000"/>
              <a:gd name="connsiteY33" fmla="*/ 6479799 h 6858000"/>
              <a:gd name="connsiteX34" fmla="*/ 11303862 w 12192000"/>
              <a:gd name="connsiteY34" fmla="*/ 6467367 h 6858000"/>
              <a:gd name="connsiteX35" fmla="*/ 11321107 w 12192000"/>
              <a:gd name="connsiteY35" fmla="*/ 6455796 h 6858000"/>
              <a:gd name="connsiteX36" fmla="*/ 11335310 w 12192000"/>
              <a:gd name="connsiteY36" fmla="*/ 6459179 h 6858000"/>
              <a:gd name="connsiteX37" fmla="*/ 11341051 w 12192000"/>
              <a:gd name="connsiteY37" fmla="*/ 6470467 h 6858000"/>
              <a:gd name="connsiteX38" fmla="*/ 11342960 w 12192000"/>
              <a:gd name="connsiteY38" fmla="*/ 6472657 h 6858000"/>
              <a:gd name="connsiteX39" fmla="*/ 11343249 w 12192000"/>
              <a:gd name="connsiteY39" fmla="*/ 6472657 h 6858000"/>
              <a:gd name="connsiteX40" fmla="*/ 11358604 w 12192000"/>
              <a:gd name="connsiteY40" fmla="*/ 6472657 h 6858000"/>
              <a:gd name="connsiteX41" fmla="*/ 11360796 w 12192000"/>
              <a:gd name="connsiteY41" fmla="*/ 6470504 h 6858000"/>
              <a:gd name="connsiteX42" fmla="*/ 11360796 w 12192000"/>
              <a:gd name="connsiteY42" fmla="*/ 6470443 h 6858000"/>
              <a:gd name="connsiteX43" fmla="*/ 11346711 w 12192000"/>
              <a:gd name="connsiteY43" fmla="*/ 6445326 h 6858000"/>
              <a:gd name="connsiteX44" fmla="*/ 11320510 w 12192000"/>
              <a:gd name="connsiteY44" fmla="*/ 6438633 h 6858000"/>
              <a:gd name="connsiteX45" fmla="*/ 11220599 w 12192000"/>
              <a:gd name="connsiteY45" fmla="*/ 6438627 h 6858000"/>
              <a:gd name="connsiteX46" fmla="*/ 11220608 w 12192000"/>
              <a:gd name="connsiteY46" fmla="*/ 6438630 h 6858000"/>
              <a:gd name="connsiteX47" fmla="*/ 11192183 w 12192000"/>
              <a:gd name="connsiteY47" fmla="*/ 6445733 h 6858000"/>
              <a:gd name="connsiteX48" fmla="*/ 11177602 w 12192000"/>
              <a:gd name="connsiteY48" fmla="*/ 6470467 h 6858000"/>
              <a:gd name="connsiteX49" fmla="*/ 11179758 w 12192000"/>
              <a:gd name="connsiteY49" fmla="*/ 6472657 h 6858000"/>
              <a:gd name="connsiteX50" fmla="*/ 11179801 w 12192000"/>
              <a:gd name="connsiteY50" fmla="*/ 6472657 h 6858000"/>
              <a:gd name="connsiteX51" fmla="*/ 11196320 w 12192000"/>
              <a:gd name="connsiteY51" fmla="*/ 6472657 h 6858000"/>
              <a:gd name="connsiteX52" fmla="*/ 11198519 w 12192000"/>
              <a:gd name="connsiteY52" fmla="*/ 6470523 h 6858000"/>
              <a:gd name="connsiteX53" fmla="*/ 11221196 w 12192000"/>
              <a:gd name="connsiteY53" fmla="*/ 6456768 h 6858000"/>
              <a:gd name="connsiteX54" fmla="*/ 11241768 w 12192000"/>
              <a:gd name="connsiteY54" fmla="*/ 6471784 h 6858000"/>
              <a:gd name="connsiteX55" fmla="*/ 11239920 w 12192000"/>
              <a:gd name="connsiteY55" fmla="*/ 6475136 h 6858000"/>
              <a:gd name="connsiteX56" fmla="*/ 11216965 w 12192000"/>
              <a:gd name="connsiteY56" fmla="*/ 6481048 h 6858000"/>
              <a:gd name="connsiteX57" fmla="*/ 11196837 w 12192000"/>
              <a:gd name="connsiteY57" fmla="*/ 6485354 h 6858000"/>
              <a:gd name="connsiteX58" fmla="*/ 11176420 w 12192000"/>
              <a:gd name="connsiteY58" fmla="*/ 6514266 h 6858000"/>
              <a:gd name="connsiteX59" fmla="*/ 11209328 w 12192000"/>
              <a:gd name="connsiteY59" fmla="*/ 6543178 h 6858000"/>
              <a:gd name="connsiteX60" fmla="*/ 11241921 w 12192000"/>
              <a:gd name="connsiteY60" fmla="*/ 6529269 h 6858000"/>
              <a:gd name="connsiteX61" fmla="*/ 11241921 w 12192000"/>
              <a:gd name="connsiteY61" fmla="*/ 6538859 h 6858000"/>
              <a:gd name="connsiteX62" fmla="*/ 11243833 w 12192000"/>
              <a:gd name="connsiteY62" fmla="*/ 6541049 h 6858000"/>
              <a:gd name="connsiteX63" fmla="*/ 11244114 w 12192000"/>
              <a:gd name="connsiteY63" fmla="*/ 6541049 h 6858000"/>
              <a:gd name="connsiteX64" fmla="*/ 11260448 w 12192000"/>
              <a:gd name="connsiteY64" fmla="*/ 6541049 h 6858000"/>
              <a:gd name="connsiteX65" fmla="*/ 11262641 w 12192000"/>
              <a:gd name="connsiteY65" fmla="*/ 6539140 h 6858000"/>
              <a:gd name="connsiteX66" fmla="*/ 11262641 w 12192000"/>
              <a:gd name="connsiteY66" fmla="*/ 6538859 h 6858000"/>
              <a:gd name="connsiteX67" fmla="*/ 11262641 w 12192000"/>
              <a:gd name="connsiteY67" fmla="*/ 6473567 h 6858000"/>
              <a:gd name="connsiteX68" fmla="*/ 11251491 w 12192000"/>
              <a:gd name="connsiteY68" fmla="*/ 6447892 h 6858000"/>
              <a:gd name="connsiteX69" fmla="*/ 11220608 w 12192000"/>
              <a:gd name="connsiteY69" fmla="*/ 6438630 h 6858000"/>
              <a:gd name="connsiteX70" fmla="*/ 11220618 w 12192000"/>
              <a:gd name="connsiteY70" fmla="*/ 6438627 h 6858000"/>
              <a:gd name="connsiteX71" fmla="*/ 11116635 w 12192000"/>
              <a:gd name="connsiteY71" fmla="*/ 6438627 h 6858000"/>
              <a:gd name="connsiteX72" fmla="*/ 11070122 w 12192000"/>
              <a:gd name="connsiteY72" fmla="*/ 6491394 h 6858000"/>
              <a:gd name="connsiteX73" fmla="*/ 11119160 w 12192000"/>
              <a:gd name="connsiteY73" fmla="*/ 6542993 h 6858000"/>
              <a:gd name="connsiteX74" fmla="*/ 11158276 w 12192000"/>
              <a:gd name="connsiteY74" fmla="*/ 6510107 h 6858000"/>
              <a:gd name="connsiteX75" fmla="*/ 11157660 w 12192000"/>
              <a:gd name="connsiteY75" fmla="*/ 6507647 h 6858000"/>
              <a:gd name="connsiteX76" fmla="*/ 11155898 w 12192000"/>
              <a:gd name="connsiteY76" fmla="*/ 6506884 h 6858000"/>
              <a:gd name="connsiteX77" fmla="*/ 11141733 w 12192000"/>
              <a:gd name="connsiteY77" fmla="*/ 6506884 h 6858000"/>
              <a:gd name="connsiteX78" fmla="*/ 11139158 w 12192000"/>
              <a:gd name="connsiteY78" fmla="*/ 6509135 h 6858000"/>
              <a:gd name="connsiteX79" fmla="*/ 11117799 w 12192000"/>
              <a:gd name="connsiteY79" fmla="*/ 6524686 h 6858000"/>
              <a:gd name="connsiteX80" fmla="*/ 11091666 w 12192000"/>
              <a:gd name="connsiteY80" fmla="*/ 6497287 h 6858000"/>
              <a:gd name="connsiteX81" fmla="*/ 11157641 w 12192000"/>
              <a:gd name="connsiteY81" fmla="*/ 6497287 h 6858000"/>
              <a:gd name="connsiteX82" fmla="*/ 11160419 w 12192000"/>
              <a:gd name="connsiteY82" fmla="*/ 6494987 h 6858000"/>
              <a:gd name="connsiteX83" fmla="*/ 11160616 w 12192000"/>
              <a:gd name="connsiteY83" fmla="*/ 6489094 h 6858000"/>
              <a:gd name="connsiteX84" fmla="*/ 11116635 w 12192000"/>
              <a:gd name="connsiteY84" fmla="*/ 6438652 h 6858000"/>
              <a:gd name="connsiteX85" fmla="*/ 10949368 w 12192000"/>
              <a:gd name="connsiteY85" fmla="*/ 6410559 h 6858000"/>
              <a:gd name="connsiteX86" fmla="*/ 10947742 w 12192000"/>
              <a:gd name="connsiteY86" fmla="*/ 6411272 h 6858000"/>
              <a:gd name="connsiteX87" fmla="*/ 10947594 w 12192000"/>
              <a:gd name="connsiteY87" fmla="*/ 6413149 h 6858000"/>
              <a:gd name="connsiteX88" fmla="*/ 10992272 w 12192000"/>
              <a:gd name="connsiteY88" fmla="*/ 6531060 h 6858000"/>
              <a:gd name="connsiteX89" fmla="*/ 11012049 w 12192000"/>
              <a:gd name="connsiteY89" fmla="*/ 6543018 h 6858000"/>
              <a:gd name="connsiteX90" fmla="*/ 11031141 w 12192000"/>
              <a:gd name="connsiteY90" fmla="*/ 6531060 h 6858000"/>
              <a:gd name="connsiteX91" fmla="*/ 11076595 w 12192000"/>
              <a:gd name="connsiteY91" fmla="*/ 6413149 h 6858000"/>
              <a:gd name="connsiteX92" fmla="*/ 11076607 w 12192000"/>
              <a:gd name="connsiteY92" fmla="*/ 6413044 h 6858000"/>
              <a:gd name="connsiteX93" fmla="*/ 11076262 w 12192000"/>
              <a:gd name="connsiteY93" fmla="*/ 6411198 h 6858000"/>
              <a:gd name="connsiteX94" fmla="*/ 11074618 w 12192000"/>
              <a:gd name="connsiteY94" fmla="*/ 6410583 h 6858000"/>
              <a:gd name="connsiteX95" fmla="*/ 11054595 w 12192000"/>
              <a:gd name="connsiteY95" fmla="*/ 6410583 h 6858000"/>
              <a:gd name="connsiteX96" fmla="*/ 11052310 w 12192000"/>
              <a:gd name="connsiteY96" fmla="*/ 6412035 h 6858000"/>
              <a:gd name="connsiteX97" fmla="*/ 11012276 w 12192000"/>
              <a:gd name="connsiteY97" fmla="*/ 6520301 h 6858000"/>
              <a:gd name="connsiteX98" fmla="*/ 10971744 w 12192000"/>
              <a:gd name="connsiteY98" fmla="*/ 6412164 h 6858000"/>
              <a:gd name="connsiteX99" fmla="*/ 10971663 w 12192000"/>
              <a:gd name="connsiteY99" fmla="*/ 6412004 h 6858000"/>
              <a:gd name="connsiteX100" fmla="*/ 10969200 w 12192000"/>
              <a:gd name="connsiteY100" fmla="*/ 6410559 h 6858000"/>
              <a:gd name="connsiteX101" fmla="*/ 10849546 w 12192000"/>
              <a:gd name="connsiteY101" fmla="*/ 6399178 h 6858000"/>
              <a:gd name="connsiteX102" fmla="*/ 10830214 w 12192000"/>
              <a:gd name="connsiteY102" fmla="*/ 6418551 h 6858000"/>
              <a:gd name="connsiteX103" fmla="*/ 10849611 w 12192000"/>
              <a:gd name="connsiteY103" fmla="*/ 6437859 h 6858000"/>
              <a:gd name="connsiteX104" fmla="*/ 10863296 w 12192000"/>
              <a:gd name="connsiteY104" fmla="*/ 6432168 h 6858000"/>
              <a:gd name="connsiteX105" fmla="*/ 10868942 w 12192000"/>
              <a:gd name="connsiteY105" fmla="*/ 6418486 h 6858000"/>
              <a:gd name="connsiteX106" fmla="*/ 10849546 w 12192000"/>
              <a:gd name="connsiteY106" fmla="*/ 6399178 h 6858000"/>
              <a:gd name="connsiteX107" fmla="*/ 10765281 w 12192000"/>
              <a:gd name="connsiteY107" fmla="*/ 6347223 h 6858000"/>
              <a:gd name="connsiteX108" fmla="*/ 10742216 w 12192000"/>
              <a:gd name="connsiteY108" fmla="*/ 6347279 h 6858000"/>
              <a:gd name="connsiteX109" fmla="*/ 10650305 w 12192000"/>
              <a:gd name="connsiteY109" fmla="*/ 6400489 h 6858000"/>
              <a:gd name="connsiteX110" fmla="*/ 10638824 w 12192000"/>
              <a:gd name="connsiteY110" fmla="*/ 6420419 h 6858000"/>
              <a:gd name="connsiteX111" fmla="*/ 10639083 w 12192000"/>
              <a:gd name="connsiteY111" fmla="*/ 6526391 h 6858000"/>
              <a:gd name="connsiteX112" fmla="*/ 10650662 w 12192000"/>
              <a:gd name="connsiteY112" fmla="*/ 6546266 h 6858000"/>
              <a:gd name="connsiteX113" fmla="*/ 10742831 w 12192000"/>
              <a:gd name="connsiteY113" fmla="*/ 6599027 h 6858000"/>
              <a:gd name="connsiteX114" fmla="*/ 10765891 w 12192000"/>
              <a:gd name="connsiteY114" fmla="*/ 6598972 h 6858000"/>
              <a:gd name="connsiteX115" fmla="*/ 10857820 w 12192000"/>
              <a:gd name="connsiteY115" fmla="*/ 6545755 h 6858000"/>
              <a:gd name="connsiteX116" fmla="*/ 10869294 w 12192000"/>
              <a:gd name="connsiteY116" fmla="*/ 6525825 h 6858000"/>
              <a:gd name="connsiteX117" fmla="*/ 10869116 w 12192000"/>
              <a:gd name="connsiteY117" fmla="*/ 6457704 h 6858000"/>
              <a:gd name="connsiteX118" fmla="*/ 10862341 w 12192000"/>
              <a:gd name="connsiteY118" fmla="*/ 6451318 h 6858000"/>
              <a:gd name="connsiteX119" fmla="*/ 10843944 w 12192000"/>
              <a:gd name="connsiteY119" fmla="*/ 6451355 h 6858000"/>
              <a:gd name="connsiteX120" fmla="*/ 10836812 w 12192000"/>
              <a:gd name="connsiteY120" fmla="*/ 6455126 h 6858000"/>
              <a:gd name="connsiteX121" fmla="*/ 10836799 w 12192000"/>
              <a:gd name="connsiteY121" fmla="*/ 6455126 h 6858000"/>
              <a:gd name="connsiteX122" fmla="*/ 10772585 w 12192000"/>
              <a:gd name="connsiteY122" fmla="*/ 6566277 h 6858000"/>
              <a:gd name="connsiteX123" fmla="*/ 10738403 w 12192000"/>
              <a:gd name="connsiteY123" fmla="*/ 6566363 h 6858000"/>
              <a:gd name="connsiteX124" fmla="*/ 10665228 w 12192000"/>
              <a:gd name="connsiteY124" fmla="*/ 6440676 h 6858000"/>
              <a:gd name="connsiteX125" fmla="*/ 10682251 w 12192000"/>
              <a:gd name="connsiteY125" fmla="*/ 6411112 h 6858000"/>
              <a:gd name="connsiteX126" fmla="*/ 10809583 w 12192000"/>
              <a:gd name="connsiteY126" fmla="*/ 6410798 h 6858000"/>
              <a:gd name="connsiteX127" fmla="*/ 10817707 w 12192000"/>
              <a:gd name="connsiteY127" fmla="*/ 6406997 h 6858000"/>
              <a:gd name="connsiteX128" fmla="*/ 10825818 w 12192000"/>
              <a:gd name="connsiteY128" fmla="*/ 6392781 h 6858000"/>
              <a:gd name="connsiteX129" fmla="*/ 10822806 w 12192000"/>
              <a:gd name="connsiteY129" fmla="*/ 6380220 h 6858000"/>
              <a:gd name="connsiteX130" fmla="*/ 0 w 12192000"/>
              <a:gd name="connsiteY130" fmla="*/ 0 h 6858000"/>
              <a:gd name="connsiteX131" fmla="*/ 12192000 w 12192000"/>
              <a:gd name="connsiteY131" fmla="*/ 0 h 6858000"/>
              <a:gd name="connsiteX132" fmla="*/ 12192000 w 12192000"/>
              <a:gd name="connsiteY132" fmla="*/ 6858000 h 6858000"/>
              <a:gd name="connsiteX133" fmla="*/ 0 w 12192000"/>
              <a:gd name="connsiteY1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12192000" h="6858000">
                <a:moveTo>
                  <a:pt x="11241921" y="6490454"/>
                </a:moveTo>
                <a:lnTo>
                  <a:pt x="11241940" y="6490478"/>
                </a:lnTo>
                <a:lnTo>
                  <a:pt x="11241940" y="6507462"/>
                </a:lnTo>
                <a:cubicBezTo>
                  <a:pt x="11241974" y="6508802"/>
                  <a:pt x="11241483" y="6510101"/>
                  <a:pt x="11240573" y="6511085"/>
                </a:cubicBezTo>
                <a:lnTo>
                  <a:pt x="11240480" y="6511153"/>
                </a:lnTo>
                <a:cubicBezTo>
                  <a:pt x="11233927" y="6520485"/>
                  <a:pt x="11226130" y="6524834"/>
                  <a:pt x="11215924" y="6524834"/>
                </a:cubicBezTo>
                <a:cubicBezTo>
                  <a:pt x="11210325" y="6524945"/>
                  <a:pt x="11206002" y="6523641"/>
                  <a:pt x="11203372" y="6521075"/>
                </a:cubicBezTo>
                <a:cubicBezTo>
                  <a:pt x="11201303" y="6519052"/>
                  <a:pt x="11200249" y="6516222"/>
                  <a:pt x="11200249" y="6512685"/>
                </a:cubicBezTo>
                <a:cubicBezTo>
                  <a:pt x="11200249" y="6507025"/>
                  <a:pt x="11202756" y="6502713"/>
                  <a:pt x="11207690" y="6499878"/>
                </a:cubicBezTo>
                <a:cubicBezTo>
                  <a:pt x="11211699" y="6497700"/>
                  <a:pt x="11216355" y="6496931"/>
                  <a:pt x="11221751" y="6496039"/>
                </a:cubicBezTo>
                <a:cubicBezTo>
                  <a:pt x="11227793" y="6495042"/>
                  <a:pt x="11234617" y="6493911"/>
                  <a:pt x="11241921" y="6490454"/>
                </a:cubicBezTo>
                <a:close/>
                <a:moveTo>
                  <a:pt x="11116247" y="6457155"/>
                </a:moveTo>
                <a:cubicBezTo>
                  <a:pt x="11124254" y="6457155"/>
                  <a:pt x="11137834" y="6460231"/>
                  <a:pt x="11139275" y="6480482"/>
                </a:cubicBezTo>
                <a:lnTo>
                  <a:pt x="11091679" y="6480482"/>
                </a:lnTo>
                <a:cubicBezTo>
                  <a:pt x="11093175" y="6465429"/>
                  <a:pt x="11101878" y="6457155"/>
                  <a:pt x="11116247" y="6457155"/>
                </a:cubicBezTo>
                <a:close/>
                <a:moveTo>
                  <a:pt x="11320510" y="6438633"/>
                </a:moveTo>
                <a:cubicBezTo>
                  <a:pt x="11297210" y="6438633"/>
                  <a:pt x="11282743" y="6450383"/>
                  <a:pt x="11282743" y="6469305"/>
                </a:cubicBezTo>
                <a:cubicBezTo>
                  <a:pt x="11282743" y="6490090"/>
                  <a:pt x="11301774" y="6494384"/>
                  <a:pt x="11317055" y="6497829"/>
                </a:cubicBezTo>
                <a:lnTo>
                  <a:pt x="11318490" y="6498167"/>
                </a:lnTo>
                <a:cubicBezTo>
                  <a:pt x="11331473" y="6501243"/>
                  <a:pt x="11340859" y="6503488"/>
                  <a:pt x="11340859" y="6512709"/>
                </a:cubicBezTo>
                <a:cubicBezTo>
                  <a:pt x="11340859" y="6522379"/>
                  <a:pt x="11332237" y="6525824"/>
                  <a:pt x="11324181" y="6525824"/>
                </a:cubicBezTo>
                <a:cubicBezTo>
                  <a:pt x="11317085" y="6526003"/>
                  <a:pt x="11311148" y="6524594"/>
                  <a:pt x="11307102" y="6521702"/>
                </a:cubicBezTo>
                <a:cubicBezTo>
                  <a:pt x="11303585" y="6518935"/>
                  <a:pt x="11301700" y="6514585"/>
                  <a:pt x="11301325" y="6508446"/>
                </a:cubicBezTo>
                <a:cubicBezTo>
                  <a:pt x="11301337" y="6507247"/>
                  <a:pt x="11300370" y="6506267"/>
                  <a:pt x="11299169" y="6506256"/>
                </a:cubicBezTo>
                <a:cubicBezTo>
                  <a:pt x="11299157" y="6506256"/>
                  <a:pt x="11299138" y="6506256"/>
                  <a:pt x="11299126" y="6506256"/>
                </a:cubicBezTo>
                <a:lnTo>
                  <a:pt x="11282798" y="6506256"/>
                </a:lnTo>
                <a:cubicBezTo>
                  <a:pt x="11281659" y="6506181"/>
                  <a:pt x="11280679" y="6507041"/>
                  <a:pt x="11280606" y="6508177"/>
                </a:cubicBezTo>
                <a:cubicBezTo>
                  <a:pt x="11280600" y="6508277"/>
                  <a:pt x="11280600" y="6508378"/>
                  <a:pt x="11280606" y="6508477"/>
                </a:cubicBezTo>
                <a:cubicBezTo>
                  <a:pt x="11281178" y="6520300"/>
                  <a:pt x="11286050" y="6529583"/>
                  <a:pt x="11294685" y="6535322"/>
                </a:cubicBezTo>
                <a:cubicBezTo>
                  <a:pt x="11302372" y="6540618"/>
                  <a:pt x="11312854" y="6543190"/>
                  <a:pt x="11326712" y="6543190"/>
                </a:cubicBezTo>
                <a:cubicBezTo>
                  <a:pt x="11348595" y="6543190"/>
                  <a:pt x="11362724" y="6530462"/>
                  <a:pt x="11362724" y="6510772"/>
                </a:cubicBezTo>
                <a:cubicBezTo>
                  <a:pt x="11362724" y="6490718"/>
                  <a:pt x="11347234" y="6485286"/>
                  <a:pt x="11329983" y="6481084"/>
                </a:cubicBezTo>
                <a:lnTo>
                  <a:pt x="11330007" y="6481084"/>
                </a:lnTo>
                <a:cubicBezTo>
                  <a:pt x="11328258" y="6480629"/>
                  <a:pt x="11326546" y="6480205"/>
                  <a:pt x="11324896" y="6479799"/>
                </a:cubicBezTo>
                <a:cubicBezTo>
                  <a:pt x="11312682" y="6476760"/>
                  <a:pt x="11303862" y="6474564"/>
                  <a:pt x="11303862" y="6467367"/>
                </a:cubicBezTo>
                <a:cubicBezTo>
                  <a:pt x="11303862" y="6460170"/>
                  <a:pt x="11310471" y="6455796"/>
                  <a:pt x="11321107" y="6455796"/>
                </a:cubicBezTo>
                <a:cubicBezTo>
                  <a:pt x="11326725" y="6455617"/>
                  <a:pt x="11331762" y="6456817"/>
                  <a:pt x="11335310" y="6459179"/>
                </a:cubicBezTo>
                <a:cubicBezTo>
                  <a:pt x="11338759" y="6461467"/>
                  <a:pt x="11340687" y="6465282"/>
                  <a:pt x="11341051" y="6470467"/>
                </a:cubicBezTo>
                <a:cubicBezTo>
                  <a:pt x="11340970" y="6471599"/>
                  <a:pt x="11341826" y="6472579"/>
                  <a:pt x="11342960" y="6472657"/>
                </a:cubicBezTo>
                <a:cubicBezTo>
                  <a:pt x="11343059" y="6472664"/>
                  <a:pt x="11343151" y="6472664"/>
                  <a:pt x="11343249" y="6472657"/>
                </a:cubicBezTo>
                <a:lnTo>
                  <a:pt x="11358604" y="6472657"/>
                </a:lnTo>
                <a:cubicBezTo>
                  <a:pt x="11359805" y="6472667"/>
                  <a:pt x="11360784" y="6471703"/>
                  <a:pt x="11360796" y="6470504"/>
                </a:cubicBezTo>
                <a:cubicBezTo>
                  <a:pt x="11360796" y="6470484"/>
                  <a:pt x="11360796" y="6470464"/>
                  <a:pt x="11360796" y="6470443"/>
                </a:cubicBezTo>
                <a:cubicBezTo>
                  <a:pt x="11360415" y="6459690"/>
                  <a:pt x="11355401" y="6450758"/>
                  <a:pt x="11346711" y="6445326"/>
                </a:cubicBezTo>
                <a:cubicBezTo>
                  <a:pt x="11340022" y="6440885"/>
                  <a:pt x="11331208" y="6438633"/>
                  <a:pt x="11320510" y="6438633"/>
                </a:cubicBezTo>
                <a:close/>
                <a:moveTo>
                  <a:pt x="11220599" y="6438627"/>
                </a:moveTo>
                <a:lnTo>
                  <a:pt x="11220608" y="6438630"/>
                </a:lnTo>
                <a:lnTo>
                  <a:pt x="11192183" y="6445733"/>
                </a:lnTo>
                <a:cubicBezTo>
                  <a:pt x="11183949" y="6450755"/>
                  <a:pt x="11178024" y="6458715"/>
                  <a:pt x="11177602" y="6470467"/>
                </a:cubicBezTo>
                <a:cubicBezTo>
                  <a:pt x="11177592" y="6471666"/>
                  <a:pt x="11178557" y="6472647"/>
                  <a:pt x="11179758" y="6472657"/>
                </a:cubicBezTo>
                <a:cubicBezTo>
                  <a:pt x="11179772" y="6472657"/>
                  <a:pt x="11179787" y="6472657"/>
                  <a:pt x="11179801" y="6472657"/>
                </a:cubicBezTo>
                <a:lnTo>
                  <a:pt x="11196320" y="6472657"/>
                </a:lnTo>
                <a:cubicBezTo>
                  <a:pt x="11198088" y="6472657"/>
                  <a:pt x="11198402" y="6471101"/>
                  <a:pt x="11198519" y="6470523"/>
                </a:cubicBezTo>
                <a:cubicBezTo>
                  <a:pt x="11199535" y="6459155"/>
                  <a:pt x="11211410" y="6456768"/>
                  <a:pt x="11221196" y="6456768"/>
                </a:cubicBezTo>
                <a:cubicBezTo>
                  <a:pt x="11234654" y="6456768"/>
                  <a:pt x="11241176" y="6461499"/>
                  <a:pt x="11241768" y="6471784"/>
                </a:cubicBezTo>
                <a:cubicBezTo>
                  <a:pt x="11242069" y="6473014"/>
                  <a:pt x="11241281" y="6474472"/>
                  <a:pt x="11239920" y="6475136"/>
                </a:cubicBezTo>
                <a:cubicBezTo>
                  <a:pt x="11232911" y="6479000"/>
                  <a:pt x="11225138" y="6479990"/>
                  <a:pt x="11216965" y="6481048"/>
                </a:cubicBezTo>
                <a:cubicBezTo>
                  <a:pt x="11210276" y="6481903"/>
                  <a:pt x="11203360" y="6482795"/>
                  <a:pt x="11196837" y="6485354"/>
                </a:cubicBezTo>
                <a:cubicBezTo>
                  <a:pt x="11183669" y="6490785"/>
                  <a:pt x="11176420" y="6501040"/>
                  <a:pt x="11176420" y="6514266"/>
                </a:cubicBezTo>
                <a:cubicBezTo>
                  <a:pt x="11176420" y="6532105"/>
                  <a:pt x="11189028" y="6543178"/>
                  <a:pt x="11209328" y="6543178"/>
                </a:cubicBezTo>
                <a:cubicBezTo>
                  <a:pt x="11222262" y="6543178"/>
                  <a:pt x="11233200" y="6538503"/>
                  <a:pt x="11241921" y="6529269"/>
                </a:cubicBezTo>
                <a:lnTo>
                  <a:pt x="11241921" y="6538859"/>
                </a:lnTo>
                <a:cubicBezTo>
                  <a:pt x="11241844" y="6539991"/>
                  <a:pt x="11242700" y="6540972"/>
                  <a:pt x="11243833" y="6541049"/>
                </a:cubicBezTo>
                <a:cubicBezTo>
                  <a:pt x="11243927" y="6541056"/>
                  <a:pt x="11244021" y="6541056"/>
                  <a:pt x="11244114" y="6541049"/>
                </a:cubicBezTo>
                <a:lnTo>
                  <a:pt x="11260448" y="6541049"/>
                </a:lnTo>
                <a:cubicBezTo>
                  <a:pt x="11261581" y="6541127"/>
                  <a:pt x="11262560" y="6540272"/>
                  <a:pt x="11262641" y="6539140"/>
                </a:cubicBezTo>
                <a:cubicBezTo>
                  <a:pt x="11262647" y="6539046"/>
                  <a:pt x="11262647" y="6538953"/>
                  <a:pt x="11262641" y="6538859"/>
                </a:cubicBezTo>
                <a:lnTo>
                  <a:pt x="11262641" y="6473567"/>
                </a:lnTo>
                <a:cubicBezTo>
                  <a:pt x="11262641" y="6462627"/>
                  <a:pt x="11258711" y="6453892"/>
                  <a:pt x="11251491" y="6447892"/>
                </a:cubicBezTo>
                <a:lnTo>
                  <a:pt x="11220608" y="6438630"/>
                </a:lnTo>
                <a:lnTo>
                  <a:pt x="11220618" y="6438627"/>
                </a:lnTo>
                <a:close/>
                <a:moveTo>
                  <a:pt x="11116635" y="6438627"/>
                </a:moveTo>
                <a:cubicBezTo>
                  <a:pt x="11088377" y="6438627"/>
                  <a:pt x="11070122" y="6459339"/>
                  <a:pt x="11070122" y="6491394"/>
                </a:cubicBezTo>
                <a:cubicBezTo>
                  <a:pt x="11070122" y="6522256"/>
                  <a:pt x="11089831" y="6542993"/>
                  <a:pt x="11119160" y="6542993"/>
                </a:cubicBezTo>
                <a:cubicBezTo>
                  <a:pt x="11139836" y="6542993"/>
                  <a:pt x="11154821" y="6530782"/>
                  <a:pt x="11158276" y="6510107"/>
                </a:cubicBezTo>
                <a:cubicBezTo>
                  <a:pt x="11158435" y="6509236"/>
                  <a:pt x="11158210" y="6508340"/>
                  <a:pt x="11157660" y="6507647"/>
                </a:cubicBezTo>
                <a:cubicBezTo>
                  <a:pt x="11157212" y="6507149"/>
                  <a:pt x="11156569" y="6506871"/>
                  <a:pt x="11155898" y="6506884"/>
                </a:cubicBezTo>
                <a:lnTo>
                  <a:pt x="11141733" y="6506884"/>
                </a:lnTo>
                <a:cubicBezTo>
                  <a:pt x="11140273" y="6506884"/>
                  <a:pt x="11139405" y="6507647"/>
                  <a:pt x="11139158" y="6509135"/>
                </a:cubicBezTo>
                <a:cubicBezTo>
                  <a:pt x="11137625" y="6516492"/>
                  <a:pt x="11132698" y="6524686"/>
                  <a:pt x="11117799" y="6524686"/>
                </a:cubicBezTo>
                <a:cubicBezTo>
                  <a:pt x="11102451" y="6524686"/>
                  <a:pt x="11093163" y="6514967"/>
                  <a:pt x="11091666" y="6497287"/>
                </a:cubicBezTo>
                <a:lnTo>
                  <a:pt x="11157641" y="6497287"/>
                </a:lnTo>
                <a:cubicBezTo>
                  <a:pt x="11159038" y="6497395"/>
                  <a:pt x="11160267" y="6496377"/>
                  <a:pt x="11160419" y="6494987"/>
                </a:cubicBezTo>
                <a:cubicBezTo>
                  <a:pt x="11160596" y="6493028"/>
                  <a:pt x="11160662" y="6491060"/>
                  <a:pt x="11160616" y="6489094"/>
                </a:cubicBezTo>
                <a:cubicBezTo>
                  <a:pt x="11160616" y="6451908"/>
                  <a:pt x="11137896" y="6438652"/>
                  <a:pt x="11116635" y="6438652"/>
                </a:cubicBezTo>
                <a:close/>
                <a:moveTo>
                  <a:pt x="10949368" y="6410559"/>
                </a:moveTo>
                <a:cubicBezTo>
                  <a:pt x="10948742" y="6410516"/>
                  <a:pt x="10948134" y="6410783"/>
                  <a:pt x="10947742" y="6411272"/>
                </a:cubicBezTo>
                <a:cubicBezTo>
                  <a:pt x="10947376" y="6411831"/>
                  <a:pt x="10947320" y="6412539"/>
                  <a:pt x="10947594" y="6413149"/>
                </a:cubicBezTo>
                <a:cubicBezTo>
                  <a:pt x="10947594" y="6413149"/>
                  <a:pt x="10989636" y="6525481"/>
                  <a:pt x="10992272" y="6531060"/>
                </a:cubicBezTo>
                <a:cubicBezTo>
                  <a:pt x="10994908" y="6536639"/>
                  <a:pt x="10998277" y="6542846"/>
                  <a:pt x="11012049" y="6543018"/>
                </a:cubicBezTo>
                <a:cubicBezTo>
                  <a:pt x="11025278" y="6543191"/>
                  <a:pt x="11028745" y="6535483"/>
                  <a:pt x="11031141" y="6531060"/>
                </a:cubicBezTo>
                <a:cubicBezTo>
                  <a:pt x="11034467" y="6524865"/>
                  <a:pt x="11076595" y="6413149"/>
                  <a:pt x="11076595" y="6413149"/>
                </a:cubicBezTo>
                <a:lnTo>
                  <a:pt x="11076607" y="6413044"/>
                </a:lnTo>
                <a:cubicBezTo>
                  <a:pt x="11076774" y="6412409"/>
                  <a:pt x="11076648" y="6411731"/>
                  <a:pt x="11076262" y="6411198"/>
                </a:cubicBezTo>
                <a:cubicBezTo>
                  <a:pt x="11075834" y="6410757"/>
                  <a:pt x="11075231" y="6410531"/>
                  <a:pt x="11074618" y="6410583"/>
                </a:cubicBezTo>
                <a:lnTo>
                  <a:pt x="11054595" y="6410583"/>
                </a:lnTo>
                <a:cubicBezTo>
                  <a:pt x="11053634" y="6410642"/>
                  <a:pt x="11052771" y="6411191"/>
                  <a:pt x="11052310" y="6412035"/>
                </a:cubicBezTo>
                <a:lnTo>
                  <a:pt x="11012276" y="6520301"/>
                </a:lnTo>
                <a:lnTo>
                  <a:pt x="10971744" y="6412164"/>
                </a:lnTo>
                <a:lnTo>
                  <a:pt x="10971663" y="6412004"/>
                </a:lnTo>
                <a:cubicBezTo>
                  <a:pt x="10971154" y="6411123"/>
                  <a:pt x="10970219" y="6410574"/>
                  <a:pt x="10969200" y="6410559"/>
                </a:cubicBezTo>
                <a:close/>
                <a:moveTo>
                  <a:pt x="10849546" y="6399178"/>
                </a:moveTo>
                <a:cubicBezTo>
                  <a:pt x="10838852" y="6399196"/>
                  <a:pt x="10830196" y="6407870"/>
                  <a:pt x="10830214" y="6418551"/>
                </a:cubicBezTo>
                <a:cubicBezTo>
                  <a:pt x="10830232" y="6429232"/>
                  <a:pt x="10838916" y="6437876"/>
                  <a:pt x="10849611" y="6437859"/>
                </a:cubicBezTo>
                <a:cubicBezTo>
                  <a:pt x="10854746" y="6437844"/>
                  <a:pt x="10859667" y="6435798"/>
                  <a:pt x="10863296" y="6432168"/>
                </a:cubicBezTo>
                <a:cubicBezTo>
                  <a:pt x="10866920" y="6428535"/>
                  <a:pt x="10868951" y="6423614"/>
                  <a:pt x="10868942" y="6418486"/>
                </a:cubicBezTo>
                <a:cubicBezTo>
                  <a:pt x="10868924" y="6407804"/>
                  <a:pt x="10860240" y="6399161"/>
                  <a:pt x="10849546" y="6399178"/>
                </a:cubicBezTo>
                <a:close/>
                <a:moveTo>
                  <a:pt x="10765281" y="6347223"/>
                </a:moveTo>
                <a:cubicBezTo>
                  <a:pt x="10758133" y="6343129"/>
                  <a:pt x="10749343" y="6343149"/>
                  <a:pt x="10742216" y="6347279"/>
                </a:cubicBezTo>
                <a:lnTo>
                  <a:pt x="10650305" y="6400489"/>
                </a:lnTo>
                <a:cubicBezTo>
                  <a:pt x="10643182" y="6404601"/>
                  <a:pt x="10638804" y="6412202"/>
                  <a:pt x="10638824" y="6420419"/>
                </a:cubicBezTo>
                <a:lnTo>
                  <a:pt x="10639083" y="6526391"/>
                </a:lnTo>
                <a:cubicBezTo>
                  <a:pt x="10639106" y="6534607"/>
                  <a:pt x="10643521" y="6542185"/>
                  <a:pt x="10650662" y="6546266"/>
                </a:cubicBezTo>
                <a:lnTo>
                  <a:pt x="10742831" y="6599027"/>
                </a:lnTo>
                <a:cubicBezTo>
                  <a:pt x="10749978" y="6603116"/>
                  <a:pt x="10758764" y="6603096"/>
                  <a:pt x="10765891" y="6598972"/>
                </a:cubicBezTo>
                <a:lnTo>
                  <a:pt x="10857820" y="6545755"/>
                </a:lnTo>
                <a:cubicBezTo>
                  <a:pt x="10864938" y="6541638"/>
                  <a:pt x="10869312" y="6534039"/>
                  <a:pt x="10869294" y="6525825"/>
                </a:cubicBezTo>
                <a:lnTo>
                  <a:pt x="10869116" y="6457704"/>
                </a:lnTo>
                <a:cubicBezTo>
                  <a:pt x="10868963" y="6454093"/>
                  <a:pt x="10865958" y="6451261"/>
                  <a:pt x="10862341" y="6451318"/>
                </a:cubicBezTo>
                <a:lnTo>
                  <a:pt x="10843944" y="6451355"/>
                </a:lnTo>
                <a:cubicBezTo>
                  <a:pt x="10838980" y="6451355"/>
                  <a:pt x="10837686" y="6453607"/>
                  <a:pt x="10836812" y="6455126"/>
                </a:cubicBezTo>
                <a:lnTo>
                  <a:pt x="10836799" y="6455126"/>
                </a:lnTo>
                <a:lnTo>
                  <a:pt x="10772585" y="6566277"/>
                </a:lnTo>
                <a:cubicBezTo>
                  <a:pt x="10765004" y="6579435"/>
                  <a:pt x="10746028" y="6579435"/>
                  <a:pt x="10738403" y="6566363"/>
                </a:cubicBezTo>
                <a:lnTo>
                  <a:pt x="10665228" y="6440676"/>
                </a:lnTo>
                <a:cubicBezTo>
                  <a:pt x="10657597" y="6427574"/>
                  <a:pt x="10667075" y="6411149"/>
                  <a:pt x="10682251" y="6411112"/>
                </a:cubicBezTo>
                <a:lnTo>
                  <a:pt x="10809583" y="6410798"/>
                </a:lnTo>
                <a:cubicBezTo>
                  <a:pt x="10811640" y="6410596"/>
                  <a:pt x="10815495" y="6410319"/>
                  <a:pt x="10817707" y="6406997"/>
                </a:cubicBezTo>
                <a:lnTo>
                  <a:pt x="10825818" y="6392781"/>
                </a:lnTo>
                <a:cubicBezTo>
                  <a:pt x="10829366" y="6386906"/>
                  <a:pt x="10826760" y="6382323"/>
                  <a:pt x="10822806" y="63802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5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0614849-66CB-174E-AD34-2D41E7BEA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E533D2E-B411-6E48-B338-D01DCC3B03B7}"/>
              </a:ext>
            </a:extLst>
          </p:cNvPr>
          <p:cNvSpPr txBox="1"/>
          <p:nvPr userDrawn="1"/>
        </p:nvSpPr>
        <p:spPr>
          <a:xfrm>
            <a:off x="0" y="-304800"/>
            <a:ext cx="134982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750"/>
              <a:t>Veas 2020</a:t>
            </a:r>
          </a:p>
        </p:txBody>
      </p:sp>
    </p:spTree>
    <p:extLst>
      <p:ext uri="{BB962C8B-B14F-4D97-AF65-F5344CB8AC3E}">
        <p14:creationId xmlns:p14="http://schemas.microsoft.com/office/powerpoint/2010/main" val="3154252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re innsikter vertikal grø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1A33F82-8646-6845-9822-41BF742525D8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ittel 11">
            <a:extLst>
              <a:ext uri="{FF2B5EF4-FFF2-40B4-BE49-F238E27FC236}">
                <a16:creationId xmlns:a16="http://schemas.microsoft.com/office/drawing/2014/main" id="{748B0DA0-505C-FE4D-90D6-056F6297504F}"/>
              </a:ext>
            </a:extLst>
          </p:cNvPr>
          <p:cNvSpPr txBox="1">
            <a:spLocks/>
          </p:cNvSpPr>
          <p:nvPr userDrawn="1"/>
        </p:nvSpPr>
        <p:spPr>
          <a:xfrm>
            <a:off x="839788" y="1852986"/>
            <a:ext cx="2455503" cy="32124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nb-NO" sz="11500">
                <a:solidFill>
                  <a:schemeClr val="tx2">
                    <a:lumMod val="20000"/>
                    <a:lumOff val="80000"/>
                  </a:schemeClr>
                </a:solidFill>
              </a:rPr>
              <a:t>TRE</a:t>
            </a:r>
            <a:r>
              <a:rPr lang="nb-NO" sz="8800">
                <a:solidFill>
                  <a:schemeClr val="bg1"/>
                </a:solidFill>
              </a:rPr>
              <a:t> </a:t>
            </a:r>
            <a:r>
              <a:rPr lang="nb-NO" sz="3600">
                <a:solidFill>
                  <a:schemeClr val="bg1"/>
                </a:solidFill>
              </a:rPr>
              <a:t>VIKTIGSTE </a:t>
            </a:r>
            <a:r>
              <a:rPr lang="nb-NO" sz="3600" i="0">
                <a:solidFill>
                  <a:schemeClr val="bg1"/>
                </a:solidFill>
              </a:rPr>
              <a:t>INNSIKTER </a:t>
            </a:r>
            <a:br>
              <a:rPr lang="nb-NO" sz="3600" i="0">
                <a:solidFill>
                  <a:schemeClr val="bg1"/>
                </a:solidFill>
              </a:rPr>
            </a:br>
            <a:r>
              <a:rPr lang="nb-NO" sz="3600" i="0">
                <a:solidFill>
                  <a:schemeClr val="bg1"/>
                </a:solidFill>
              </a:rPr>
              <a:t>OG FUNN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7DF83085-7DEF-A548-ABFE-360FCC6D4EC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1532" y="459963"/>
            <a:ext cx="1085078" cy="1085078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A7BB28BA-5646-A64A-95B7-5D6A463BDFDB}"/>
              </a:ext>
            </a:extLst>
          </p:cNvPr>
          <p:cNvSpPr/>
          <p:nvPr userDrawn="1"/>
        </p:nvSpPr>
        <p:spPr>
          <a:xfrm>
            <a:off x="4475163" y="1732205"/>
            <a:ext cx="767866" cy="76786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solidFill>
                  <a:schemeClr val="tx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49963F5-F785-D14B-A804-51F119BED8EA}"/>
              </a:ext>
            </a:extLst>
          </p:cNvPr>
          <p:cNvSpPr/>
          <p:nvPr userDrawn="1"/>
        </p:nvSpPr>
        <p:spPr>
          <a:xfrm>
            <a:off x="4475163" y="3553067"/>
            <a:ext cx="767866" cy="76786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solidFill>
                  <a:schemeClr val="tx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E531957-7D85-8247-BEE8-78AFA2151DB1}"/>
              </a:ext>
            </a:extLst>
          </p:cNvPr>
          <p:cNvSpPr/>
          <p:nvPr userDrawn="1"/>
        </p:nvSpPr>
        <p:spPr>
          <a:xfrm>
            <a:off x="4475163" y="5373929"/>
            <a:ext cx="767866" cy="76786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solidFill>
                  <a:schemeClr val="tx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0A286EEC-9EFE-F24F-8A42-180D072F52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DE1C5845-07C4-964B-B19E-C4B4207A9B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0225" y="1421506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/>
              <a:t>Skriv inn første hovedfunn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A340B51F-79A9-F44E-877E-9D3F072CA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25" y="3242368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/>
              <a:t>Skriv inn andre hovedfunn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7E8635D2-343F-C34A-AC0A-4C09FE27BF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0225" y="5063230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/>
              <a:t>Skriv inn tredje hovedfunn</a:t>
            </a:r>
          </a:p>
        </p:txBody>
      </p:sp>
    </p:spTree>
    <p:extLst>
      <p:ext uri="{BB962C8B-B14F-4D97-AF65-F5344CB8AC3E}">
        <p14:creationId xmlns:p14="http://schemas.microsoft.com/office/powerpoint/2010/main" val="368873296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sikter med kommentar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C600A06-6E29-1243-B88C-1C6B0644D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85C695D-4FC3-5347-B6AD-0CFD4BE9F776}"/>
              </a:ext>
            </a:extLst>
          </p:cNvPr>
          <p:cNvSpPr/>
          <p:nvPr userDrawn="1"/>
        </p:nvSpPr>
        <p:spPr>
          <a:xfrm>
            <a:off x="0" y="0"/>
            <a:ext cx="2989943" cy="6873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59A8EA4-D4A3-9D46-A63B-52B7D9B4B621}"/>
              </a:ext>
            </a:extLst>
          </p:cNvPr>
          <p:cNvSpPr/>
          <p:nvPr userDrawn="1"/>
        </p:nvSpPr>
        <p:spPr>
          <a:xfrm>
            <a:off x="4093029" y="769257"/>
            <a:ext cx="1088571" cy="10885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latin typeface="Century Gothic" panose="020B0502020202020204" pitchFamily="34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96B5DE6-8ABA-0A4D-B53C-CA5518C40218}"/>
              </a:ext>
            </a:extLst>
          </p:cNvPr>
          <p:cNvSpPr/>
          <p:nvPr userDrawn="1"/>
        </p:nvSpPr>
        <p:spPr>
          <a:xfrm>
            <a:off x="6910042" y="769257"/>
            <a:ext cx="1088571" cy="10885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latin typeface="Century Gothic" panose="020B0502020202020204" pitchFamily="34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7F52D60-60FE-8943-88A3-5F7DFD46F5A5}"/>
              </a:ext>
            </a:extLst>
          </p:cNvPr>
          <p:cNvSpPr/>
          <p:nvPr userDrawn="1"/>
        </p:nvSpPr>
        <p:spPr>
          <a:xfrm>
            <a:off x="9727055" y="769256"/>
            <a:ext cx="1088571" cy="10885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32" name="Plassholder for tekst 31">
            <a:extLst>
              <a:ext uri="{FF2B5EF4-FFF2-40B4-BE49-F238E27FC236}">
                <a16:creationId xmlns:a16="http://schemas.microsoft.com/office/drawing/2014/main" id="{42741794-BBFB-D74C-AE61-80F9EDD6F1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3424" y="2021183"/>
            <a:ext cx="2457687" cy="182393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Skriv inn innsikt/ funn </a:t>
            </a:r>
            <a:r>
              <a:rPr lang="nb-NO" err="1"/>
              <a:t>nr</a:t>
            </a:r>
            <a:r>
              <a:rPr lang="nb-NO"/>
              <a:t> 1</a:t>
            </a:r>
          </a:p>
        </p:txBody>
      </p:sp>
      <p:sp>
        <p:nvSpPr>
          <p:cNvPr id="33" name="Plassholder for tekst 31">
            <a:extLst>
              <a:ext uri="{FF2B5EF4-FFF2-40B4-BE49-F238E27FC236}">
                <a16:creationId xmlns:a16="http://schemas.microsoft.com/office/drawing/2014/main" id="{E02CB417-1777-0E4A-ABD6-EF6EEF6049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5483" y="2021183"/>
            <a:ext cx="2457687" cy="182393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Skriv inn innsikt/ funn </a:t>
            </a:r>
            <a:r>
              <a:rPr lang="nb-NO" err="1"/>
              <a:t>nr</a:t>
            </a:r>
            <a:r>
              <a:rPr lang="nb-NO"/>
              <a:t> 2</a:t>
            </a:r>
          </a:p>
        </p:txBody>
      </p:sp>
      <p:sp>
        <p:nvSpPr>
          <p:cNvPr id="34" name="Plassholder for tekst 31">
            <a:extLst>
              <a:ext uri="{FF2B5EF4-FFF2-40B4-BE49-F238E27FC236}">
                <a16:creationId xmlns:a16="http://schemas.microsoft.com/office/drawing/2014/main" id="{BD13765C-7F7A-9C4D-88FB-31450E83CA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2496" y="2021183"/>
            <a:ext cx="2457687" cy="182393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Skriv inn innsikt/ funn </a:t>
            </a:r>
            <a:r>
              <a:rPr lang="nb-NO" err="1"/>
              <a:t>nr</a:t>
            </a:r>
            <a:r>
              <a:rPr lang="nb-NO"/>
              <a:t> 3</a:t>
            </a:r>
          </a:p>
        </p:txBody>
      </p:sp>
      <p:sp>
        <p:nvSpPr>
          <p:cNvPr id="35" name="Plassholder for tekst 31">
            <a:extLst>
              <a:ext uri="{FF2B5EF4-FFF2-40B4-BE49-F238E27FC236}">
                <a16:creationId xmlns:a16="http://schemas.microsoft.com/office/drawing/2014/main" id="{B03A9EBB-340F-1842-9705-E93AA6684E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3423" y="4442819"/>
            <a:ext cx="2457687" cy="20525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Utfyllende analyse og beskrivelse om innsikt/ funn </a:t>
            </a:r>
            <a:r>
              <a:rPr lang="nb-NO" err="1"/>
              <a:t>nr</a:t>
            </a:r>
            <a:r>
              <a:rPr lang="nb-NO"/>
              <a:t> 1</a:t>
            </a:r>
          </a:p>
        </p:txBody>
      </p:sp>
      <p:sp>
        <p:nvSpPr>
          <p:cNvPr id="37" name="Plassholder for tekst 31">
            <a:extLst>
              <a:ext uri="{FF2B5EF4-FFF2-40B4-BE49-F238E27FC236}">
                <a16:creationId xmlns:a16="http://schemas.microsoft.com/office/drawing/2014/main" id="{614D7501-37D0-8B47-8675-E0D201542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590" y="4449938"/>
            <a:ext cx="2457687" cy="20525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Utfyllende analyse og beskrivelse om innsikt/ funn </a:t>
            </a:r>
            <a:r>
              <a:rPr lang="nb-NO" err="1"/>
              <a:t>nr</a:t>
            </a:r>
            <a:r>
              <a:rPr lang="nb-NO"/>
              <a:t> 2</a:t>
            </a:r>
          </a:p>
        </p:txBody>
      </p:sp>
      <p:sp>
        <p:nvSpPr>
          <p:cNvPr id="38" name="Plassholder for tekst 31">
            <a:extLst>
              <a:ext uri="{FF2B5EF4-FFF2-40B4-BE49-F238E27FC236}">
                <a16:creationId xmlns:a16="http://schemas.microsoft.com/office/drawing/2014/main" id="{A006582E-7D37-884E-99FD-A3428832D0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55757" y="4457057"/>
            <a:ext cx="2457687" cy="20525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Utfyllende analyse og beskrivelse om innsikt/ funn </a:t>
            </a:r>
            <a:r>
              <a:rPr lang="nb-NO" err="1"/>
              <a:t>nr</a:t>
            </a:r>
            <a:r>
              <a:rPr lang="nb-NO"/>
              <a:t> 3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481E0E5-AAA1-CA45-8DAD-5DE653EEC8A2}"/>
              </a:ext>
            </a:extLst>
          </p:cNvPr>
          <p:cNvSpPr/>
          <p:nvPr userDrawn="1"/>
        </p:nvSpPr>
        <p:spPr>
          <a:xfrm>
            <a:off x="4507924" y="4053183"/>
            <a:ext cx="188685" cy="188685"/>
          </a:xfrm>
          <a:prstGeom prst="ellipse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E147E96E-D8CC-C143-A274-3429F8BA9C3E}"/>
              </a:ext>
            </a:extLst>
          </p:cNvPr>
          <p:cNvSpPr/>
          <p:nvPr userDrawn="1"/>
        </p:nvSpPr>
        <p:spPr>
          <a:xfrm>
            <a:off x="7359983" y="4053183"/>
            <a:ext cx="188685" cy="188685"/>
          </a:xfrm>
          <a:prstGeom prst="ellipse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79ABBBD-289E-E74B-BFC9-B8750F0EAA68}"/>
              </a:ext>
            </a:extLst>
          </p:cNvPr>
          <p:cNvSpPr/>
          <p:nvPr userDrawn="1"/>
        </p:nvSpPr>
        <p:spPr>
          <a:xfrm>
            <a:off x="10212042" y="4053183"/>
            <a:ext cx="188685" cy="188685"/>
          </a:xfrm>
          <a:prstGeom prst="ellipse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E1DCD4A8-6396-6140-805B-26E952D2A8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4971" y="4801844"/>
            <a:ext cx="2091128" cy="2021183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EEC5BFEA-7C9D-2F46-BAD0-88EF13056FA7}"/>
              </a:ext>
            </a:extLst>
          </p:cNvPr>
          <p:cNvSpPr txBox="1"/>
          <p:nvPr userDrawn="1"/>
        </p:nvSpPr>
        <p:spPr>
          <a:xfrm>
            <a:off x="283028" y="0"/>
            <a:ext cx="210457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600" b="1">
                <a:solidFill>
                  <a:schemeClr val="accent3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  <a:p>
            <a:r>
              <a:rPr lang="nb-NO" sz="38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viktigste</a:t>
            </a:r>
            <a:r>
              <a:rPr lang="nb-NO" sz="32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 </a:t>
            </a:r>
            <a:r>
              <a:rPr lang="nb-NO" sz="3200" b="1" i="1">
                <a:solidFill>
                  <a:schemeClr val="bg1"/>
                </a:solidFill>
                <a:latin typeface="Century Schoolbook" panose="02040604050505020304" pitchFamily="18" charset="0"/>
                <a:ea typeface="Arial" charset="0"/>
                <a:cs typeface="Arial" charset="0"/>
              </a:rPr>
              <a:t>innsikter</a:t>
            </a:r>
          </a:p>
          <a:p>
            <a:r>
              <a:rPr lang="nb-NO" sz="3200" b="1" i="1">
                <a:solidFill>
                  <a:schemeClr val="bg1"/>
                </a:solidFill>
                <a:latin typeface="Century Schoolbook" panose="02040604050505020304" pitchFamily="18" charset="0"/>
                <a:ea typeface="Arial" charset="0"/>
                <a:cs typeface="Arial" charset="0"/>
              </a:rPr>
              <a:t>og funn</a:t>
            </a:r>
          </a:p>
        </p:txBody>
      </p:sp>
    </p:spTree>
    <p:extLst>
      <p:ext uri="{BB962C8B-B14F-4D97-AF65-F5344CB8AC3E}">
        <p14:creationId xmlns:p14="http://schemas.microsoft.com/office/powerpoint/2010/main" val="184047964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sikter med kommentar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C600A06-6E29-1243-B88C-1C6B0644D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85C695D-4FC3-5347-B6AD-0CFD4BE9F776}"/>
              </a:ext>
            </a:extLst>
          </p:cNvPr>
          <p:cNvSpPr/>
          <p:nvPr userDrawn="1"/>
        </p:nvSpPr>
        <p:spPr>
          <a:xfrm>
            <a:off x="0" y="0"/>
            <a:ext cx="12192000" cy="20211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59A8EA4-D4A3-9D46-A63B-52B7D9B4B621}"/>
              </a:ext>
            </a:extLst>
          </p:cNvPr>
          <p:cNvSpPr/>
          <p:nvPr userDrawn="1"/>
        </p:nvSpPr>
        <p:spPr>
          <a:xfrm>
            <a:off x="782623" y="2261458"/>
            <a:ext cx="1088571" cy="1088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latin typeface="Century Gothic" panose="020B0502020202020204" pitchFamily="34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32" name="Plassholder for tekst 31">
            <a:extLst>
              <a:ext uri="{FF2B5EF4-FFF2-40B4-BE49-F238E27FC236}">
                <a16:creationId xmlns:a16="http://schemas.microsoft.com/office/drawing/2014/main" id="{42741794-BBFB-D74C-AE61-80F9EDD6F1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4579" y="2265944"/>
            <a:ext cx="4144882" cy="1084085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Skriv inn innsikt/ funn </a:t>
            </a:r>
            <a:r>
              <a:rPr lang="nb-NO" err="1"/>
              <a:t>nr</a:t>
            </a:r>
            <a:r>
              <a:rPr lang="nb-NO"/>
              <a:t> 1</a:t>
            </a:r>
          </a:p>
        </p:txBody>
      </p:sp>
      <p:sp>
        <p:nvSpPr>
          <p:cNvPr id="35" name="Plassholder for tekst 31">
            <a:extLst>
              <a:ext uri="{FF2B5EF4-FFF2-40B4-BE49-F238E27FC236}">
                <a16:creationId xmlns:a16="http://schemas.microsoft.com/office/drawing/2014/main" id="{B03A9EBB-340F-1842-9705-E93AA6684E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7987" y="2261458"/>
            <a:ext cx="5037613" cy="1088571"/>
          </a:xfrm>
        </p:spPr>
        <p:txBody>
          <a:bodyPr anchor="ctr">
            <a:normAutofit/>
          </a:bodyPr>
          <a:lstStyle>
            <a:lvl1pPr marL="285750" indent="-285750">
              <a:buFont typeface="Courier New" panose="02070309020205020404" pitchFamily="49" charset="0"/>
              <a:buChar char="o"/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Utfyllende analyse og beskrivelse om innsikt/ funn </a:t>
            </a:r>
            <a:r>
              <a:rPr lang="nb-NO" err="1"/>
              <a:t>nr</a:t>
            </a:r>
            <a:r>
              <a:rPr lang="nb-NO"/>
              <a:t> 1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23DD0D1-E6C2-EF4C-8DDB-AA4877198075}"/>
              </a:ext>
            </a:extLst>
          </p:cNvPr>
          <p:cNvSpPr/>
          <p:nvPr userDrawn="1"/>
        </p:nvSpPr>
        <p:spPr>
          <a:xfrm>
            <a:off x="2178378" y="942789"/>
            <a:ext cx="8869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viktigste</a:t>
            </a:r>
            <a:r>
              <a:rPr lang="nb-NO" sz="36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 </a:t>
            </a:r>
            <a:r>
              <a:rPr lang="nb-NO" sz="4800" b="1" i="1">
                <a:solidFill>
                  <a:schemeClr val="bg1"/>
                </a:solidFill>
                <a:latin typeface="Century Schoolbook" panose="02040604050505020304" pitchFamily="18" charset="0"/>
                <a:ea typeface="Arial" charset="0"/>
                <a:cs typeface="Arial" charset="0"/>
              </a:rPr>
              <a:t>innsikter og funn</a:t>
            </a:r>
            <a:endParaRPr lang="nb-NO" sz="3600" b="1" i="1">
              <a:solidFill>
                <a:schemeClr val="bg1"/>
              </a:solidFill>
              <a:latin typeface="Century Schoolbook" panose="02040604050505020304" pitchFamily="18" charset="0"/>
              <a:ea typeface="Arial" charset="0"/>
              <a:cs typeface="Arial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7225DC1-14A7-4B4F-834E-0FC8CADE7EB9}"/>
              </a:ext>
            </a:extLst>
          </p:cNvPr>
          <p:cNvSpPr/>
          <p:nvPr userDrawn="1"/>
        </p:nvSpPr>
        <p:spPr>
          <a:xfrm>
            <a:off x="782623" y="3590304"/>
            <a:ext cx="1088571" cy="1088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latin typeface="Century Gothic" panose="020B0502020202020204" pitchFamily="34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8F560FB-FDA8-6849-805D-F63BF1E77DC3}"/>
              </a:ext>
            </a:extLst>
          </p:cNvPr>
          <p:cNvSpPr/>
          <p:nvPr userDrawn="1"/>
        </p:nvSpPr>
        <p:spPr>
          <a:xfrm>
            <a:off x="782623" y="4919150"/>
            <a:ext cx="1088571" cy="10885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18" name="Plassholder for tekst 31">
            <a:extLst>
              <a:ext uri="{FF2B5EF4-FFF2-40B4-BE49-F238E27FC236}">
                <a16:creationId xmlns:a16="http://schemas.microsoft.com/office/drawing/2014/main" id="{6D2751FC-54FA-0041-9C2B-B6E3B373D2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44579" y="3594790"/>
            <a:ext cx="4144882" cy="1084085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Skriv inn innsikt/ funn </a:t>
            </a:r>
            <a:r>
              <a:rPr lang="nb-NO" err="1"/>
              <a:t>nr</a:t>
            </a:r>
            <a:r>
              <a:rPr lang="nb-NO"/>
              <a:t> 2</a:t>
            </a:r>
          </a:p>
        </p:txBody>
      </p:sp>
      <p:sp>
        <p:nvSpPr>
          <p:cNvPr id="19" name="Plassholder for tekst 31">
            <a:extLst>
              <a:ext uri="{FF2B5EF4-FFF2-40B4-BE49-F238E27FC236}">
                <a16:creationId xmlns:a16="http://schemas.microsoft.com/office/drawing/2014/main" id="{C1906359-4731-914C-A6A9-5B0BB8F02F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47987" y="3590304"/>
            <a:ext cx="5037613" cy="1088571"/>
          </a:xfrm>
        </p:spPr>
        <p:txBody>
          <a:bodyPr anchor="ctr">
            <a:normAutofit/>
          </a:bodyPr>
          <a:lstStyle>
            <a:lvl1pPr marL="285750" indent="-285750">
              <a:buFont typeface="Courier New" panose="02070309020205020404" pitchFamily="49" charset="0"/>
              <a:buChar char="o"/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Utfyllende analyse og beskrivelse om innsikt/ funn </a:t>
            </a:r>
            <a:r>
              <a:rPr lang="nb-NO" err="1"/>
              <a:t>nr</a:t>
            </a:r>
            <a:r>
              <a:rPr lang="nb-NO"/>
              <a:t> 2</a:t>
            </a:r>
          </a:p>
        </p:txBody>
      </p:sp>
      <p:sp>
        <p:nvSpPr>
          <p:cNvPr id="20" name="Plassholder for tekst 31">
            <a:extLst>
              <a:ext uri="{FF2B5EF4-FFF2-40B4-BE49-F238E27FC236}">
                <a16:creationId xmlns:a16="http://schemas.microsoft.com/office/drawing/2014/main" id="{8D82AE4A-0365-6A47-A1D8-D30C4D5B5F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4579" y="4923636"/>
            <a:ext cx="4144882" cy="1084085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Skriv inn innsikt/ funn </a:t>
            </a:r>
            <a:r>
              <a:rPr lang="nb-NO" err="1"/>
              <a:t>nr</a:t>
            </a:r>
            <a:r>
              <a:rPr lang="nb-NO"/>
              <a:t> 3</a:t>
            </a:r>
          </a:p>
        </p:txBody>
      </p:sp>
      <p:sp>
        <p:nvSpPr>
          <p:cNvPr id="21" name="Plassholder for tekst 31">
            <a:extLst>
              <a:ext uri="{FF2B5EF4-FFF2-40B4-BE49-F238E27FC236}">
                <a16:creationId xmlns:a16="http://schemas.microsoft.com/office/drawing/2014/main" id="{DE16064B-7E10-6D4A-A877-624190A45D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47987" y="4919150"/>
            <a:ext cx="5037613" cy="1088571"/>
          </a:xfrm>
        </p:spPr>
        <p:txBody>
          <a:bodyPr anchor="ctr">
            <a:normAutofit/>
          </a:bodyPr>
          <a:lstStyle>
            <a:lvl1pPr marL="285750" indent="-285750">
              <a:buFont typeface="Courier New" panose="02070309020205020404" pitchFamily="49" charset="0"/>
              <a:buChar char="o"/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Utfyllende analyse og beskrivelse om innsikt/ funn </a:t>
            </a:r>
            <a:r>
              <a:rPr lang="nb-NO" err="1"/>
              <a:t>nr</a:t>
            </a:r>
            <a:r>
              <a:rPr lang="nb-NO"/>
              <a:t> 3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D2A5DE6-39B2-8445-82F0-AF7CD21D37BF}"/>
              </a:ext>
            </a:extLst>
          </p:cNvPr>
          <p:cNvSpPr/>
          <p:nvPr userDrawn="1"/>
        </p:nvSpPr>
        <p:spPr>
          <a:xfrm>
            <a:off x="6424381" y="2711401"/>
            <a:ext cx="188685" cy="188685"/>
          </a:xfrm>
          <a:prstGeom prst="ellipse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400ABC8-298A-414D-A925-A0A52C93ABE6}"/>
              </a:ext>
            </a:extLst>
          </p:cNvPr>
          <p:cNvSpPr/>
          <p:nvPr userDrawn="1"/>
        </p:nvSpPr>
        <p:spPr>
          <a:xfrm>
            <a:off x="6424381" y="4040246"/>
            <a:ext cx="188685" cy="188685"/>
          </a:xfrm>
          <a:prstGeom prst="ellipse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2F5ECA3-CF91-C34B-A769-6BF2FF526C94}"/>
              </a:ext>
            </a:extLst>
          </p:cNvPr>
          <p:cNvSpPr/>
          <p:nvPr userDrawn="1"/>
        </p:nvSpPr>
        <p:spPr>
          <a:xfrm>
            <a:off x="6424381" y="5369091"/>
            <a:ext cx="188685" cy="188685"/>
          </a:xfrm>
          <a:prstGeom prst="ellipse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" name="Bilde 26">
            <a:extLst>
              <a:ext uri="{FF2B5EF4-FFF2-40B4-BE49-F238E27FC236}">
                <a16:creationId xmlns:a16="http://schemas.microsoft.com/office/drawing/2014/main" id="{04344B05-12E9-194A-BD14-8FFFD80FB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355734" y="-1059"/>
            <a:ext cx="1836266" cy="1774846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EEC5BFEA-7C9D-2F46-BAD0-88EF13056FA7}"/>
              </a:ext>
            </a:extLst>
          </p:cNvPr>
          <p:cNvSpPr txBox="1"/>
          <p:nvPr userDrawn="1"/>
        </p:nvSpPr>
        <p:spPr>
          <a:xfrm>
            <a:off x="274624" y="-312848"/>
            <a:ext cx="210457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600" b="1">
                <a:solidFill>
                  <a:schemeClr val="accent3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14862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_enso som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9787" y="1558455"/>
            <a:ext cx="10548938" cy="4654085"/>
          </a:xfrm>
        </p:spPr>
        <p:txBody>
          <a:bodyPr>
            <a:normAutofit/>
          </a:bodyPr>
          <a:lstStyle>
            <a:lvl1pPr marL="407988" indent="-396875">
              <a:tabLst/>
              <a:defRPr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082700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_oransj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9787" y="1558455"/>
            <a:ext cx="10548938" cy="4654085"/>
          </a:xfrm>
        </p:spPr>
        <p:txBody>
          <a:bodyPr>
            <a:normAutofit/>
          </a:bodyPr>
          <a:lstStyle>
            <a:lvl1pPr marL="407988" indent="-396875"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11530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443" y="365126"/>
            <a:ext cx="10538281" cy="84231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414208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 userDrawn="1"/>
        </p:nvSpPr>
        <p:spPr>
          <a:xfrm>
            <a:off x="1867177" y="6242474"/>
            <a:ext cx="249044" cy="2490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50443" y="353094"/>
            <a:ext cx="10538281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iagram 4"/>
          <p:cNvSpPr>
            <a:spLocks noGrp="1"/>
          </p:cNvSpPr>
          <p:nvPr>
            <p:ph type="chart" sz="quarter" idx="11"/>
          </p:nvPr>
        </p:nvSpPr>
        <p:spPr>
          <a:xfrm>
            <a:off x="850443" y="1558092"/>
            <a:ext cx="10538281" cy="4352925"/>
          </a:xfrm>
        </p:spPr>
        <p:txBody>
          <a:bodyPr>
            <a:normAutofit/>
          </a:bodyPr>
          <a:lstStyle>
            <a:lvl1pPr marL="407988" indent="-396875">
              <a:tabLst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ikonet for å legge til et diagram</a:t>
            </a:r>
          </a:p>
        </p:txBody>
      </p:sp>
      <p:sp>
        <p:nvSpPr>
          <p:cNvPr id="11" name="Ellipse 10"/>
          <p:cNvSpPr/>
          <p:nvPr userDrawn="1"/>
        </p:nvSpPr>
        <p:spPr>
          <a:xfrm>
            <a:off x="833411" y="6242474"/>
            <a:ext cx="244736" cy="2447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803658" y="6231836"/>
            <a:ext cx="407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n=</a:t>
            </a:r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1861278" y="6242474"/>
            <a:ext cx="2315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F30642B5-C0AE-4240-B764-C9161BE6BDF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195223" y="6101395"/>
            <a:ext cx="9188826" cy="525982"/>
          </a:xfr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Skriv inn spørsmålet</a:t>
            </a:r>
          </a:p>
        </p:txBody>
      </p:sp>
      <p:sp>
        <p:nvSpPr>
          <p:cNvPr id="23" name="Plassholder for tekst 21">
            <a:extLst>
              <a:ext uri="{FF2B5EF4-FFF2-40B4-BE49-F238E27FC236}">
                <a16:creationId xmlns:a16="http://schemas.microsoft.com/office/drawing/2014/main" id="{E930AC73-380A-154C-8CB8-F8135A28EE0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07899" y="6242474"/>
            <a:ext cx="680275" cy="24904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Skriv n</a:t>
            </a:r>
          </a:p>
        </p:txBody>
      </p:sp>
      <p:sp>
        <p:nvSpPr>
          <p:cNvPr id="12" name="Plassholder for lysbildenummer 4">
            <a:extLst>
              <a:ext uri="{FF2B5EF4-FFF2-40B4-BE49-F238E27FC236}">
                <a16:creationId xmlns:a16="http://schemas.microsoft.com/office/drawing/2014/main" id="{EB711907-31E8-D242-AE65-270D9DA82DF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290513" y="6534854"/>
            <a:ext cx="549275" cy="323146"/>
          </a:xfrm>
        </p:spPr>
        <p:txBody>
          <a:bodyPr/>
          <a:lstStyle>
            <a:lvl1pPr>
              <a:defRPr b="1">
                <a:solidFill>
                  <a:schemeClr val="accent6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2852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257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68838E-DF7B-E142-A759-CFB4D1E8A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3" y="353094"/>
            <a:ext cx="10538281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309A200-F0A8-CB4F-B2E1-B0D488C6A6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diagram 4">
            <a:extLst>
              <a:ext uri="{FF2B5EF4-FFF2-40B4-BE49-F238E27FC236}">
                <a16:creationId xmlns:a16="http://schemas.microsoft.com/office/drawing/2014/main" id="{0BA6DF77-80B4-974C-AC94-120775868B9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838200" y="1558091"/>
            <a:ext cx="6878638" cy="4372358"/>
          </a:xfrm>
        </p:spPr>
        <p:txBody>
          <a:bodyPr>
            <a:normAutofit/>
          </a:bodyPr>
          <a:lstStyle>
            <a:lvl1pPr marL="361950" indent="-350838">
              <a:tabLst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ikonet for å legge til et diagram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730160E5-6972-034B-84EF-6D8D58B9F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8638" y="1558091"/>
            <a:ext cx="3229437" cy="4372358"/>
          </a:xfrm>
        </p:spPr>
        <p:txBody>
          <a:bodyPr>
            <a:normAutofit/>
          </a:bodyPr>
          <a:lstStyle>
            <a:lvl1pPr marL="361950" indent="-361950">
              <a:tabLst/>
              <a:defRPr sz="200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8095036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3DD358-87A3-214D-BA7B-74F35A46B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53094"/>
            <a:ext cx="10548937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B42E6F7-96BC-EA45-9185-597091B9C8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59866D6E-3460-9344-8EA0-6156DF4A2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5547441"/>
            <a:ext cx="5086815" cy="75299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178756E4-8456-5748-AC8B-B35E92CC7F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9460" y="5547441"/>
            <a:ext cx="5076372" cy="75299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innhold 9">
            <a:extLst>
              <a:ext uri="{FF2B5EF4-FFF2-40B4-BE49-F238E27FC236}">
                <a16:creationId xmlns:a16="http://schemas.microsoft.com/office/drawing/2014/main" id="{1C2300F2-3BA0-D74D-A63D-99A4018DC10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38200" y="1558091"/>
            <a:ext cx="5086816" cy="3989350"/>
          </a:xfrm>
        </p:spPr>
        <p:txBody>
          <a:bodyPr>
            <a:normAutofit/>
          </a:bodyPr>
          <a:lstStyle>
            <a:lvl1pPr marL="361950" indent="-361950">
              <a:tabLst/>
              <a:defRPr sz="1800">
                <a:solidFill>
                  <a:schemeClr val="accent6"/>
                </a:solidFill>
              </a:defRPr>
            </a:lvl1pPr>
            <a:lvl2pPr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nb-NO"/>
              <a:t>Sett inn tekst, bilde, grafikk, tabell </a:t>
            </a:r>
            <a:r>
              <a:rPr lang="nb-NO" err="1"/>
              <a:t>etc</a:t>
            </a:r>
            <a:endParaRPr lang="nb-NO"/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9" name="Plassholder for innhold 9">
            <a:extLst>
              <a:ext uri="{FF2B5EF4-FFF2-40B4-BE49-F238E27FC236}">
                <a16:creationId xmlns:a16="http://schemas.microsoft.com/office/drawing/2014/main" id="{9BF6BF25-2A25-F74C-B64F-4ABC6262972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89461" y="1558091"/>
            <a:ext cx="5086816" cy="3989350"/>
          </a:xfrm>
        </p:spPr>
        <p:txBody>
          <a:bodyPr>
            <a:normAutofit/>
          </a:bodyPr>
          <a:lstStyle>
            <a:lvl1pPr marL="361950" indent="-361950">
              <a:tabLst/>
              <a:defRPr sz="1800">
                <a:solidFill>
                  <a:schemeClr val="accent6"/>
                </a:solidFill>
              </a:defRPr>
            </a:lvl1pPr>
            <a:lvl2pPr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nb-NO"/>
              <a:t>Sett inn tekst, bilde, grafikk, tabell </a:t>
            </a:r>
            <a:r>
              <a:rPr lang="nb-NO" err="1"/>
              <a:t>etc</a:t>
            </a:r>
            <a:endParaRPr lang="nb-NO"/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350460240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1" y="472967"/>
            <a:ext cx="964573" cy="130853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849817" y="3626068"/>
            <a:ext cx="6867021" cy="1397877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nb-NO"/>
              <a:t>SKRIV INN TITTEL (BRUK KUN STORE BOKSTAVER)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49817" y="5023945"/>
            <a:ext cx="6867021" cy="8333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5172"/>
          <a:stretch/>
        </p:blipFill>
        <p:spPr>
          <a:xfrm rot="5400000">
            <a:off x="6786635" y="451908"/>
            <a:ext cx="5857271" cy="4953459"/>
          </a:xfrm>
          <a:prstGeom prst="rect">
            <a:avLst/>
          </a:prstGeom>
        </p:spPr>
      </p:pic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FD135B39-8F9E-CF45-BBD5-B031F2A2ED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046424"/>
            <a:ext cx="6877050" cy="385763"/>
          </a:xfrm>
        </p:spPr>
        <p:txBody>
          <a:bodyPr>
            <a:normAutofit/>
          </a:bodyPr>
          <a:lstStyle>
            <a:lvl1pPr marL="0" indent="0">
              <a:buNone/>
              <a:defRPr lang="nb-NO" sz="1200" kern="1200" smtClean="0">
                <a:solidFill>
                  <a:schemeClr val="bg1"/>
                </a:solidFill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sz="1200"/>
              <a:t>Ditt navn </a:t>
            </a:r>
            <a:r>
              <a:rPr lang="nb-NO" sz="1200" kern="1200">
                <a:solidFill>
                  <a:schemeClr val="accent6"/>
                </a:solidFill>
                <a:latin typeface="+mn-lt"/>
              </a:rPr>
              <a:t>// </a:t>
            </a:r>
            <a:r>
              <a:rPr lang="nb-NO" sz="1200" kern="1200">
                <a:solidFill>
                  <a:schemeClr val="accent6"/>
                </a:solidFill>
                <a:latin typeface="+mn-lt"/>
                <a:ea typeface="Century Gothic" charset="0"/>
                <a:cs typeface="Century Gothic" charset="0"/>
              </a:rPr>
              <a:t>mailadresse // dato for rapport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868229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3DD358-87A3-214D-BA7B-74F35A46B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7034"/>
            <a:ext cx="10515600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B42E6F7-96BC-EA45-9185-597091B9C8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59866D6E-3460-9344-8EA0-6156DF4A2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6292" y="5603121"/>
            <a:ext cx="6870546" cy="77014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178756E4-8456-5748-AC8B-B35E92CC7F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8637" y="5603121"/>
            <a:ext cx="3240088" cy="77014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28B3A253-A354-3644-B90D-97CD7B25A9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48638" y="1558728"/>
            <a:ext cx="3240086" cy="1934585"/>
          </a:xfrm>
        </p:spPr>
        <p:txBody>
          <a:bodyPr>
            <a:normAutofit/>
          </a:bodyPr>
          <a:lstStyle>
            <a:lvl1pPr marL="407988" indent="-396875">
              <a:tabLst/>
              <a:defRPr sz="1800">
                <a:solidFill>
                  <a:schemeClr val="accent6"/>
                </a:solidFill>
              </a:defRPr>
            </a:lvl1pPr>
            <a:lvl2pPr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nb-NO"/>
              <a:t>Sett inn tekst, bilde, grafikk, tabell </a:t>
            </a:r>
            <a:r>
              <a:rPr lang="nb-NO" err="1"/>
              <a:t>etc</a:t>
            </a:r>
            <a:endParaRPr lang="nb-NO"/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11" name="Plassholder for innhold 9">
            <a:extLst>
              <a:ext uri="{FF2B5EF4-FFF2-40B4-BE49-F238E27FC236}">
                <a16:creationId xmlns:a16="http://schemas.microsoft.com/office/drawing/2014/main" id="{9CAE3375-6A56-A14A-AFAD-F499007F6D7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48637" y="3613492"/>
            <a:ext cx="3240086" cy="1934585"/>
          </a:xfrm>
        </p:spPr>
        <p:txBody>
          <a:bodyPr>
            <a:normAutofit/>
          </a:bodyPr>
          <a:lstStyle>
            <a:lvl1pPr marL="407988" indent="-407988">
              <a:tabLst/>
              <a:defRPr sz="1800">
                <a:solidFill>
                  <a:schemeClr val="accent6"/>
                </a:solidFill>
              </a:defRPr>
            </a:lvl1pPr>
            <a:lvl2pPr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nb-NO"/>
              <a:t>Sett inn tekst, bilde, grafikk, tabell </a:t>
            </a:r>
            <a:r>
              <a:rPr lang="nb-NO" err="1"/>
              <a:t>etc</a:t>
            </a:r>
            <a:endParaRPr lang="nb-NO"/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13" name="Plassholder for innhold 9">
            <a:extLst>
              <a:ext uri="{FF2B5EF4-FFF2-40B4-BE49-F238E27FC236}">
                <a16:creationId xmlns:a16="http://schemas.microsoft.com/office/drawing/2014/main" id="{1A2BECB2-E21A-D143-9FC4-9AF4F76D973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46291" y="1558727"/>
            <a:ext cx="6870547" cy="3989350"/>
          </a:xfrm>
        </p:spPr>
        <p:txBody>
          <a:bodyPr>
            <a:normAutofit/>
          </a:bodyPr>
          <a:lstStyle>
            <a:lvl1pPr marL="407988" indent="-396875">
              <a:tabLst/>
              <a:defRPr sz="1800">
                <a:solidFill>
                  <a:schemeClr val="accent6"/>
                </a:solidFill>
              </a:defRPr>
            </a:lvl1pPr>
            <a:lvl2pPr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nb-NO"/>
              <a:t>Sett inn tekst, bilde, grafikk, tabell </a:t>
            </a:r>
            <a:r>
              <a:rPr lang="nb-NO" err="1"/>
              <a:t>etc</a:t>
            </a:r>
            <a:endParaRPr lang="nb-NO"/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105228694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DFB437-0461-2C46-BD9A-75C71DB25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7034"/>
            <a:ext cx="10515600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3DAB8B5-745E-4246-B72F-DCB462DF5D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EC9361B1-6EE1-1142-A167-B63516ECAA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550214"/>
            <a:ext cx="3241675" cy="2475377"/>
          </a:xfrm>
        </p:spPr>
        <p:txBody>
          <a:bodyPr>
            <a:normAutofit/>
          </a:bodyPr>
          <a:lstStyle>
            <a:lvl1pPr marL="361950" indent="-350838">
              <a:tabLst/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C1E84BF3-B105-FC4B-A41E-9F1745C9B6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75163" y="1550214"/>
            <a:ext cx="3241675" cy="2475377"/>
          </a:xfrm>
        </p:spPr>
        <p:txBody>
          <a:bodyPr>
            <a:normAutofit/>
          </a:bodyPr>
          <a:lstStyle>
            <a:lvl1pPr marL="361950" indent="-350838">
              <a:tabLst/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6B917B42-EA6F-F74D-B219-BFC2DEFECE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48643" y="1550213"/>
            <a:ext cx="3241675" cy="2475377"/>
          </a:xfrm>
        </p:spPr>
        <p:txBody>
          <a:bodyPr>
            <a:normAutofit/>
          </a:bodyPr>
          <a:lstStyle>
            <a:lvl1pPr marL="361950" indent="-350838">
              <a:tabLst/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9D4E1D3F-BAF2-5C48-AD12-A6CDBE5DDF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4209459"/>
            <a:ext cx="3241675" cy="205752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ECBDF0A-B6C2-8842-AA82-B6D2A26004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5162" y="4209459"/>
            <a:ext cx="3241675" cy="205752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46F2F0BC-84D6-9547-83C5-B3733799EE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48638" y="4209457"/>
            <a:ext cx="3241675" cy="205752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8353680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803492-86A1-3B43-8F49-2270DB89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7034"/>
            <a:ext cx="10515600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251EF96-E262-8A43-9FF1-3D218FDE9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ilde 4">
            <a:extLst>
              <a:ext uri="{FF2B5EF4-FFF2-40B4-BE49-F238E27FC236}">
                <a16:creationId xmlns:a16="http://schemas.microsoft.com/office/drawing/2014/main" id="{9CC0443D-BE2E-B449-962F-A26FD0EE4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200" y="1550215"/>
            <a:ext cx="3241675" cy="2308108"/>
          </a:xfrm>
        </p:spPr>
        <p:txBody>
          <a:bodyPr>
            <a:normAutofit/>
          </a:bodyPr>
          <a:lstStyle>
            <a:lvl1pPr marL="361950" indent="-350838">
              <a:tabLst/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618CA529-57A7-3143-8233-D398B30C50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3997588"/>
            <a:ext cx="3241675" cy="2308108"/>
          </a:xfrm>
        </p:spPr>
        <p:txBody>
          <a:bodyPr>
            <a:normAutofit/>
          </a:bodyPr>
          <a:lstStyle>
            <a:lvl1pPr marL="361950" indent="-350838">
              <a:tabLst/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innhold 9">
            <a:extLst>
              <a:ext uri="{FF2B5EF4-FFF2-40B4-BE49-F238E27FC236}">
                <a16:creationId xmlns:a16="http://schemas.microsoft.com/office/drawing/2014/main" id="{3629165D-B7CE-2D4F-B169-49AAA89AC2A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75163" y="1550214"/>
            <a:ext cx="6878636" cy="4755481"/>
          </a:xfrm>
        </p:spPr>
        <p:txBody>
          <a:bodyPr>
            <a:normAutofit/>
          </a:bodyPr>
          <a:lstStyle>
            <a:lvl1pPr marL="361950" indent="-350838">
              <a:tabLst/>
              <a:defRPr sz="1800">
                <a:solidFill>
                  <a:schemeClr val="accent6"/>
                </a:solidFill>
              </a:defRPr>
            </a:lvl1pPr>
            <a:lvl2pPr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nb-NO"/>
              <a:t>Sett inn tekst, bilde, grafikk, tabell </a:t>
            </a:r>
            <a:r>
              <a:rPr lang="nb-NO" err="1"/>
              <a:t>etc</a:t>
            </a:r>
            <a:endParaRPr lang="nb-NO"/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7353213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52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o runde bilder 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B892A-AEB1-C843-8A58-90A738D9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7034"/>
            <a:ext cx="10515600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260482A-0BC6-CB49-8233-48D026091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innhold 9">
            <a:extLst>
              <a:ext uri="{FF2B5EF4-FFF2-40B4-BE49-F238E27FC236}">
                <a16:creationId xmlns:a16="http://schemas.microsoft.com/office/drawing/2014/main" id="{9D98B4B5-A15A-2148-8C10-03CD6E338E7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38200" y="1553129"/>
            <a:ext cx="5350727" cy="4535437"/>
          </a:xfrm>
        </p:spPr>
        <p:txBody>
          <a:bodyPr>
            <a:normAutofit/>
          </a:bodyPr>
          <a:lstStyle>
            <a:lvl1pPr marL="361950" indent="-350838">
              <a:tabLst/>
              <a:defRPr sz="1800">
                <a:solidFill>
                  <a:schemeClr val="accent6"/>
                </a:solidFill>
              </a:defRPr>
            </a:lvl1pPr>
            <a:lvl2pPr>
              <a:defRPr sz="1600">
                <a:solidFill>
                  <a:schemeClr val="accent6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nb-NO"/>
              <a:t>Sett inn tekst, bilde, grafikk, tabell </a:t>
            </a:r>
            <a:r>
              <a:rPr lang="nb-NO" err="1"/>
              <a:t>etc</a:t>
            </a:r>
            <a:endParaRPr lang="nb-NO"/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E97A1F1-8B2B-594A-9BF9-4B8020D824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77924" y="3981281"/>
            <a:ext cx="2280425" cy="209195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FDC07540-6389-2049-B653-C40FF9FFB8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47346" y="3981703"/>
            <a:ext cx="2280424" cy="210686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bilde 7">
            <a:extLst>
              <a:ext uri="{FF2B5EF4-FFF2-40B4-BE49-F238E27FC236}">
                <a16:creationId xmlns:a16="http://schemas.microsoft.com/office/drawing/2014/main" id="{06F778C2-A69A-784F-A0AF-E89416B334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7924" y="1568756"/>
            <a:ext cx="2280425" cy="2280425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11112" indent="0" algn="ctr">
              <a:buFont typeface="Arial" panose="020B0604020202020204" pitchFamily="34" charset="0"/>
              <a:buNone/>
              <a:tabLst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79F14AE4-A489-8840-BD88-4619CDF088E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47345" y="1568755"/>
            <a:ext cx="2280425" cy="2280425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11112" indent="0" algn="ctr">
              <a:buFont typeface="Arial" panose="020B0604020202020204" pitchFamily="34" charset="0"/>
              <a:buNone/>
              <a:tabLst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01460952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runde bilder 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B892A-AEB1-C843-8A58-90A738D9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7034"/>
            <a:ext cx="10515600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260482A-0BC6-CB49-8233-48D026091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E97A1F1-8B2B-594A-9BF9-4B8020D824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3966" y="4903344"/>
            <a:ext cx="3197772" cy="123377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bilde 7">
            <a:extLst>
              <a:ext uri="{FF2B5EF4-FFF2-40B4-BE49-F238E27FC236}">
                <a16:creationId xmlns:a16="http://schemas.microsoft.com/office/drawing/2014/main" id="{06F778C2-A69A-784F-A0AF-E89416B334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3966" y="1568754"/>
            <a:ext cx="3213639" cy="3213639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noFill/>
          </a:ln>
          <a:effectLst>
            <a:softEdge rad="0"/>
          </a:effectLst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93948E2E-CEC7-B44E-A3CE-7F445FC9D49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75163" y="4903344"/>
            <a:ext cx="3235488" cy="123377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8DEE45E7-9C90-0B49-A7F6-8EF7C67660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71792" y="4903344"/>
            <a:ext cx="3197772" cy="123377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256829F3-C9D2-4D40-B79C-47D9EBEE469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487289" y="1568754"/>
            <a:ext cx="3213639" cy="3213639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noFill/>
          </a:ln>
          <a:effectLst>
            <a:softEdge rad="0"/>
          </a:effectLst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4BC17207-417A-5A47-B043-A2EB68C8BB1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52981" y="1568754"/>
            <a:ext cx="3213639" cy="3213639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noFill/>
          </a:ln>
          <a:effectLst>
            <a:softEdge rad="0"/>
          </a:effectLst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6330196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it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A03804-949F-8449-A410-94F7FA9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7034"/>
            <a:ext cx="10515600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77E34F3-6516-AA42-B45A-A4FB9AD27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7B54B05-6E50-A043-BF8D-093B97E429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6292" y="1562564"/>
            <a:ext cx="6878638" cy="4706395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5B8C8A47-2219-3C48-B1F2-996BCF7CCC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31306" y="1562564"/>
            <a:ext cx="2654861" cy="4706395"/>
          </a:xfrm>
        </p:spPr>
        <p:txBody>
          <a:bodyPr anchor="ctr">
            <a:normAutofit/>
          </a:bodyPr>
          <a:lstStyle>
            <a:lvl1pPr marL="0" indent="0">
              <a:buNone/>
              <a:defRPr sz="1600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Klikk for å sette inn sitat(er)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C73D928-1114-7E48-BC53-79F7F454BC7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0061" y="3692414"/>
            <a:ext cx="486181" cy="4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761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bilde og sit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A03804-949F-8449-A410-94F7FA9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4493"/>
            <a:ext cx="10515600" cy="84231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77E34F3-6516-AA42-B45A-A4FB9AD27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7B54B05-6E50-A043-BF8D-093B97E429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559554"/>
            <a:ext cx="6878638" cy="4706395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5B8C8A47-2219-3C48-B1F2-996BCF7CCC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78141" y="3393107"/>
            <a:ext cx="2707558" cy="2851576"/>
          </a:xfrm>
        </p:spPr>
        <p:txBody>
          <a:bodyPr anchor="ctr">
            <a:normAutofit/>
          </a:bodyPr>
          <a:lstStyle>
            <a:lvl1pPr marL="0" indent="0">
              <a:buNone/>
              <a:defRPr sz="1800" i="1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sette inn sitat(er)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C89AED6E-2E45-1C48-8F5F-5D8405DFC5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60061" y="1559554"/>
            <a:ext cx="3228664" cy="161750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A1B623F-DADA-6347-8D4D-2A4D937FF80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0061" y="4575804"/>
            <a:ext cx="486181" cy="4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3693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stort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A03804-949F-8449-A410-94F7FA9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21" y="195755"/>
            <a:ext cx="6878638" cy="100122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77E34F3-6516-AA42-B45A-A4FB9AD27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7B54B05-6E50-A043-BF8D-093B97E429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8833" y="1559554"/>
            <a:ext cx="6878638" cy="4706395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C89AED6E-2E45-1C48-8F5F-5D8405DFC5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48638" y="0"/>
            <a:ext cx="4043361" cy="68580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3424962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og stort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A03804-949F-8449-A410-94F7FA9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797" y="195755"/>
            <a:ext cx="6902928" cy="100122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77E34F3-6516-AA42-B45A-A4FB9AD27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7B54B05-6E50-A043-BF8D-093B97E4299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85797" y="1559554"/>
            <a:ext cx="6902928" cy="4706395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C89AED6E-2E45-1C48-8F5F-5D8405DFC55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079875" cy="68580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96717593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er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8DCAAEE-0A45-0244-B391-744AFF2FC958}"/>
              </a:ext>
            </a:extLst>
          </p:cNvPr>
          <p:cNvSpPr/>
          <p:nvPr userDrawn="1"/>
        </p:nvSpPr>
        <p:spPr>
          <a:xfrm>
            <a:off x="0" y="0"/>
            <a:ext cx="780585" cy="187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88219" y="365126"/>
            <a:ext cx="6901678" cy="83184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488219" y="1567636"/>
            <a:ext cx="6901678" cy="4699349"/>
          </a:xfrm>
        </p:spPr>
        <p:txBody>
          <a:bodyPr>
            <a:normAutofit/>
          </a:bodyPr>
          <a:lstStyle>
            <a:lvl1pPr marL="407988" indent="-396875">
              <a:tabLst/>
              <a:defRPr sz="200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4DAEC0F-C295-404F-B2B4-6B62BC4EF063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F44F61E5-ADFC-764C-BDEA-338E2B3456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1557338"/>
            <a:ext cx="2950030" cy="4709647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sette inn sitat(er)</a:t>
            </a:r>
          </a:p>
        </p:txBody>
      </p:sp>
      <p:pic>
        <p:nvPicPr>
          <p:cNvPr id="34" name="Bilde 33">
            <a:extLst>
              <a:ext uri="{FF2B5EF4-FFF2-40B4-BE49-F238E27FC236}">
                <a16:creationId xmlns:a16="http://schemas.microsoft.com/office/drawing/2014/main" id="{D3B6B8D6-6221-40B8-A4D9-B2AB86BA89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613647" cy="1559673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68A155CE-6C25-8B42-B449-2290CF6D95E7}"/>
              </a:ext>
            </a:extLst>
          </p:cNvPr>
          <p:cNvSpPr/>
          <p:nvPr userDrawn="1"/>
        </p:nvSpPr>
        <p:spPr>
          <a:xfrm>
            <a:off x="220163" y="1567636"/>
            <a:ext cx="467007" cy="467007"/>
          </a:xfrm>
          <a:prstGeom prst="ellipse">
            <a:avLst/>
          </a:prstGeom>
          <a:solidFill>
            <a:srgbClr val="A7D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5C82BA5-CA48-994F-A027-126CF768B9E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259533" y="1612486"/>
            <a:ext cx="385974" cy="3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82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5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858121" y="3626068"/>
            <a:ext cx="6858717" cy="1397877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nb-NO"/>
              <a:t>SKRIV INN TITTEL (BRUK KUN STORE BOKSTAVER)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58121" y="5023945"/>
            <a:ext cx="6858717" cy="8333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1" y="472967"/>
            <a:ext cx="964573" cy="130853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4B6214A-5351-4D57-8183-F7F8563E0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5172"/>
          <a:stretch/>
        </p:blipFill>
        <p:spPr>
          <a:xfrm rot="5400000">
            <a:off x="6786635" y="451908"/>
            <a:ext cx="5857271" cy="4953459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3724F19-627B-7949-AF85-FEE642FD9D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046424"/>
            <a:ext cx="6877050" cy="385763"/>
          </a:xfrm>
        </p:spPr>
        <p:txBody>
          <a:bodyPr>
            <a:normAutofit/>
          </a:bodyPr>
          <a:lstStyle>
            <a:lvl1pPr marL="0" indent="0">
              <a:buNone/>
              <a:defRPr lang="nb-NO" sz="1200" kern="1200" smtClean="0">
                <a:solidFill>
                  <a:schemeClr val="bg1"/>
                </a:solidFill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sz="1200"/>
              <a:t>Ditt navn </a:t>
            </a:r>
            <a:r>
              <a:rPr lang="nb-NO" sz="1200" kern="1200">
                <a:solidFill>
                  <a:schemeClr val="accent6"/>
                </a:solidFill>
                <a:latin typeface="+mn-lt"/>
              </a:rPr>
              <a:t>// </a:t>
            </a:r>
            <a:r>
              <a:rPr lang="nb-NO" sz="1200" kern="1200">
                <a:solidFill>
                  <a:schemeClr val="accent6"/>
                </a:solidFill>
                <a:latin typeface="+mn-lt"/>
                <a:ea typeface="Century Gothic" charset="0"/>
                <a:cs typeface="Century Gothic" charset="0"/>
              </a:rPr>
              <a:t>mailadresse // dato for rapport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753193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tater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8DCAAEE-0A45-0244-B391-744AFF2FC958}"/>
              </a:ext>
            </a:extLst>
          </p:cNvPr>
          <p:cNvSpPr/>
          <p:nvPr userDrawn="1"/>
        </p:nvSpPr>
        <p:spPr>
          <a:xfrm>
            <a:off x="0" y="0"/>
            <a:ext cx="780585" cy="187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4DAEC0F-C295-404F-B2B4-6B62BC4EF063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4" name="Bilde 33">
            <a:extLst>
              <a:ext uri="{FF2B5EF4-FFF2-40B4-BE49-F238E27FC236}">
                <a16:creationId xmlns:a16="http://schemas.microsoft.com/office/drawing/2014/main" id="{D3B6B8D6-6221-40B8-A4D9-B2AB86BA89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621885" cy="1567636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1CB141D8-935D-7147-9AAD-764256BA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219" y="365126"/>
            <a:ext cx="6901678" cy="83184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innhold 3">
            <a:extLst>
              <a:ext uri="{FF2B5EF4-FFF2-40B4-BE49-F238E27FC236}">
                <a16:creationId xmlns:a16="http://schemas.microsoft.com/office/drawing/2014/main" id="{5EB0C920-698A-0F42-961C-EED22CEDB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8219" y="1567636"/>
            <a:ext cx="6901678" cy="4699349"/>
          </a:xfrm>
        </p:spPr>
        <p:txBody>
          <a:bodyPr>
            <a:normAutofit/>
          </a:bodyPr>
          <a:lstStyle>
            <a:lvl1pPr marL="407988" indent="-396875">
              <a:tabLst/>
              <a:defRPr sz="200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67FF9C1B-FF8C-2A4C-A2A5-0F04077DF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1567636"/>
            <a:ext cx="2950030" cy="4699349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sette inn sitat(er)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4554151-4B95-EA45-BFF3-33FC242A2AB4}"/>
              </a:ext>
            </a:extLst>
          </p:cNvPr>
          <p:cNvSpPr/>
          <p:nvPr userDrawn="1"/>
        </p:nvSpPr>
        <p:spPr>
          <a:xfrm>
            <a:off x="220163" y="1567636"/>
            <a:ext cx="467007" cy="467007"/>
          </a:xfrm>
          <a:prstGeom prst="ellipse">
            <a:avLst/>
          </a:prstGeom>
          <a:solidFill>
            <a:srgbClr val="FE9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20A04F7F-99A5-F04D-9786-7E6045CB0AB2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259533" y="1612486"/>
            <a:ext cx="385974" cy="3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017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tater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8DCAAEE-0A45-0244-B391-744AFF2FC958}"/>
              </a:ext>
            </a:extLst>
          </p:cNvPr>
          <p:cNvSpPr/>
          <p:nvPr userDrawn="1"/>
        </p:nvSpPr>
        <p:spPr>
          <a:xfrm>
            <a:off x="0" y="0"/>
            <a:ext cx="780585" cy="187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4DAEC0F-C295-404F-B2B4-6B62BC4EF063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4" name="Bilde 33">
            <a:extLst>
              <a:ext uri="{FF2B5EF4-FFF2-40B4-BE49-F238E27FC236}">
                <a16:creationId xmlns:a16="http://schemas.microsoft.com/office/drawing/2014/main" id="{D3B6B8D6-6221-40B8-A4D9-B2AB86BA89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621885" cy="1567636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05B29334-1C9A-3841-BF36-077FF83CE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219" y="365126"/>
            <a:ext cx="6901678" cy="83184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innhold 3">
            <a:extLst>
              <a:ext uri="{FF2B5EF4-FFF2-40B4-BE49-F238E27FC236}">
                <a16:creationId xmlns:a16="http://schemas.microsoft.com/office/drawing/2014/main" id="{17D5F5EA-14AD-D64D-9AE0-3FECF8D6D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8219" y="1567636"/>
            <a:ext cx="6901678" cy="4699349"/>
          </a:xfrm>
        </p:spPr>
        <p:txBody>
          <a:bodyPr>
            <a:normAutofit/>
          </a:bodyPr>
          <a:lstStyle>
            <a:lvl1pPr marL="407988" indent="-396875">
              <a:tabLst/>
              <a:defRPr sz="200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515B2589-36F1-2F4E-AC3A-AD174EB922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7" y="1557338"/>
            <a:ext cx="2948441" cy="4709647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sette inn sitat(er)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48378F6-64F9-724A-98EC-0BED2E7ECA0E}"/>
              </a:ext>
            </a:extLst>
          </p:cNvPr>
          <p:cNvSpPr/>
          <p:nvPr userDrawn="1"/>
        </p:nvSpPr>
        <p:spPr>
          <a:xfrm>
            <a:off x="220163" y="1567636"/>
            <a:ext cx="467007" cy="467007"/>
          </a:xfrm>
          <a:prstGeom prst="ellipse">
            <a:avLst/>
          </a:prstGeom>
          <a:solidFill>
            <a:srgbClr val="60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A6BA8BDE-7FCF-2A4C-B7CB-47FAAADB4A0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259533" y="1612486"/>
            <a:ext cx="385974" cy="3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058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tater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E53BE5F5-C9A3-4C2C-B851-E57FF481F0F3}"/>
              </a:ext>
            </a:extLst>
          </p:cNvPr>
          <p:cNvSpPr/>
          <p:nvPr userDrawn="1"/>
        </p:nvSpPr>
        <p:spPr>
          <a:xfrm>
            <a:off x="8148637" y="-2724"/>
            <a:ext cx="405851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8DCAAEE-0A45-0244-B391-744AFF2FC958}"/>
              </a:ext>
            </a:extLst>
          </p:cNvPr>
          <p:cNvSpPr/>
          <p:nvPr userDrawn="1"/>
        </p:nvSpPr>
        <p:spPr>
          <a:xfrm>
            <a:off x="0" y="0"/>
            <a:ext cx="780585" cy="187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0784" y="365126"/>
            <a:ext cx="6876054" cy="83184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40784" y="1567636"/>
            <a:ext cx="6876054" cy="4699349"/>
          </a:xfrm>
        </p:spPr>
        <p:txBody>
          <a:bodyPr>
            <a:normAutofit/>
          </a:bodyPr>
          <a:lstStyle>
            <a:lvl1pPr marL="407988" indent="-396875">
              <a:tabLst/>
              <a:defRPr sz="200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EC67C378-05C4-4CEC-920C-D836CD958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76492" y="-12249"/>
            <a:ext cx="1634558" cy="1579885"/>
          </a:xfrm>
          <a:prstGeom prst="rect">
            <a:avLst/>
          </a:prstGeom>
        </p:spPr>
      </p:pic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67C1081B-62AE-6C44-9F26-780D84CFBF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8695" y="1557338"/>
            <a:ext cx="2950030" cy="4709647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sette inn sitat(er)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9163196-5155-094A-9DBE-0003D057D728}"/>
              </a:ext>
            </a:extLst>
          </p:cNvPr>
          <p:cNvSpPr/>
          <p:nvPr userDrawn="1"/>
        </p:nvSpPr>
        <p:spPr>
          <a:xfrm>
            <a:off x="11509484" y="1567636"/>
            <a:ext cx="467007" cy="467007"/>
          </a:xfrm>
          <a:prstGeom prst="ellipse">
            <a:avLst/>
          </a:prstGeom>
          <a:solidFill>
            <a:srgbClr val="A7D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B7A24635-9970-704F-8963-AAACE12B7ADA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1548854" y="1621451"/>
            <a:ext cx="385974" cy="3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803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9" userDrawn="1">
          <p15:clr>
            <a:srgbClr val="FBAE40"/>
          </p15:clr>
        </p15:guide>
        <p15:guide id="3" pos="7174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tater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E53BE5F5-C9A3-4C2C-B851-E57FF481F0F3}"/>
              </a:ext>
            </a:extLst>
          </p:cNvPr>
          <p:cNvSpPr/>
          <p:nvPr userDrawn="1"/>
        </p:nvSpPr>
        <p:spPr>
          <a:xfrm>
            <a:off x="8148637" y="-2724"/>
            <a:ext cx="4058517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8DCAAEE-0A45-0244-B391-744AFF2FC958}"/>
              </a:ext>
            </a:extLst>
          </p:cNvPr>
          <p:cNvSpPr/>
          <p:nvPr userDrawn="1"/>
        </p:nvSpPr>
        <p:spPr>
          <a:xfrm>
            <a:off x="0" y="0"/>
            <a:ext cx="780585" cy="187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EC67C378-05C4-4CEC-920C-D836CD958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87147" y="-12248"/>
            <a:ext cx="1623902" cy="1569586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71E68805-A3FD-F247-AB11-D333F023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84" y="365126"/>
            <a:ext cx="6876054" cy="83184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innhold 3">
            <a:extLst>
              <a:ext uri="{FF2B5EF4-FFF2-40B4-BE49-F238E27FC236}">
                <a16:creationId xmlns:a16="http://schemas.microsoft.com/office/drawing/2014/main" id="{A09A7956-5D78-7043-BA26-E696C4ECA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84" y="1567636"/>
            <a:ext cx="6876054" cy="4699349"/>
          </a:xfrm>
        </p:spPr>
        <p:txBody>
          <a:bodyPr>
            <a:normAutofit/>
          </a:bodyPr>
          <a:lstStyle>
            <a:lvl1pPr marL="407988" indent="-396875">
              <a:tabLst/>
              <a:defRPr sz="200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6D7AF3AF-CC66-DE44-8C0C-3C3DE24759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8695" y="1557338"/>
            <a:ext cx="2950030" cy="4709647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sette inn sitat(er)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2EB9E23-1F59-9F40-91EA-7E1D8DE68230}"/>
              </a:ext>
            </a:extLst>
          </p:cNvPr>
          <p:cNvSpPr/>
          <p:nvPr userDrawn="1"/>
        </p:nvSpPr>
        <p:spPr>
          <a:xfrm>
            <a:off x="11509484" y="1567636"/>
            <a:ext cx="467007" cy="467007"/>
          </a:xfrm>
          <a:prstGeom prst="ellipse">
            <a:avLst/>
          </a:prstGeom>
          <a:solidFill>
            <a:srgbClr val="FE9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AC882F97-DD64-3747-A51A-36BA0A6AF1E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1548854" y="1621451"/>
            <a:ext cx="385974" cy="3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32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9">
          <p15:clr>
            <a:srgbClr val="FBAE40"/>
          </p15:clr>
        </p15:guide>
        <p15:guide id="3" pos="717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tater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E53BE5F5-C9A3-4C2C-B851-E57FF481F0F3}"/>
              </a:ext>
            </a:extLst>
          </p:cNvPr>
          <p:cNvSpPr/>
          <p:nvPr userDrawn="1"/>
        </p:nvSpPr>
        <p:spPr>
          <a:xfrm>
            <a:off x="8148637" y="-2724"/>
            <a:ext cx="405851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8DCAAEE-0A45-0244-B391-744AFF2FC958}"/>
              </a:ext>
            </a:extLst>
          </p:cNvPr>
          <p:cNvSpPr/>
          <p:nvPr userDrawn="1"/>
        </p:nvSpPr>
        <p:spPr>
          <a:xfrm>
            <a:off x="0" y="0"/>
            <a:ext cx="780585" cy="187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t>‹#›</a:t>
            </a:fld>
            <a:endParaRPr lang="nb-NO"/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EC67C378-05C4-4CEC-920C-D836CD958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87146" y="-12249"/>
            <a:ext cx="1623904" cy="1569587"/>
          </a:xfrm>
          <a:prstGeom prst="rect">
            <a:avLst/>
          </a:prstGeom>
        </p:spPr>
      </p:pic>
      <p:sp>
        <p:nvSpPr>
          <p:cNvPr id="13" name="Tittel 1">
            <a:extLst>
              <a:ext uri="{FF2B5EF4-FFF2-40B4-BE49-F238E27FC236}">
                <a16:creationId xmlns:a16="http://schemas.microsoft.com/office/drawing/2014/main" id="{BA2A67AE-29E2-A44D-95C9-A84F6C6D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84" y="365126"/>
            <a:ext cx="6876054" cy="83184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4" name="Plassholder for innhold 3">
            <a:extLst>
              <a:ext uri="{FF2B5EF4-FFF2-40B4-BE49-F238E27FC236}">
                <a16:creationId xmlns:a16="http://schemas.microsoft.com/office/drawing/2014/main" id="{43927849-D490-AD4F-B9C9-364C61385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84" y="1567636"/>
            <a:ext cx="6876054" cy="4699349"/>
          </a:xfrm>
        </p:spPr>
        <p:txBody>
          <a:bodyPr>
            <a:normAutofit/>
          </a:bodyPr>
          <a:lstStyle>
            <a:lvl1pPr marL="407988" indent="-396875">
              <a:tabLst/>
              <a:defRPr sz="200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CDBF050B-53B0-F74D-A8AE-40A0C96605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8695" y="1557338"/>
            <a:ext cx="2950030" cy="4709647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sette inn sitat(er)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4933E62-716E-FA4C-8FBA-A42C2FACABF8}"/>
              </a:ext>
            </a:extLst>
          </p:cNvPr>
          <p:cNvSpPr/>
          <p:nvPr userDrawn="1"/>
        </p:nvSpPr>
        <p:spPr>
          <a:xfrm>
            <a:off x="11509484" y="1567636"/>
            <a:ext cx="467007" cy="467007"/>
          </a:xfrm>
          <a:prstGeom prst="ellipse">
            <a:avLst/>
          </a:prstGeom>
          <a:solidFill>
            <a:srgbClr val="60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ED8FF417-D5BE-3E4B-AD93-CF6F532CF65D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1548854" y="1621451"/>
            <a:ext cx="385974" cy="3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26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9">
          <p15:clr>
            <a:srgbClr val="FBAE40"/>
          </p15:clr>
        </p15:guide>
        <p15:guide id="3" pos="717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panel og innhold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815AC04-283B-E048-BE37-B533815ACF19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E32E366-1830-C748-98FF-1D794FD4E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611230" cy="155733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0513" y="800023"/>
            <a:ext cx="3544229" cy="12964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D4F2380F-AA10-0C44-9EEC-16AE41BF005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94214" y="703263"/>
            <a:ext cx="6894512" cy="5229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Sett inn bilde, diagram, video, tabell </a:t>
            </a:r>
            <a:r>
              <a:rPr lang="nb-NO" err="1"/>
              <a:t>etc</a:t>
            </a:r>
            <a:endParaRPr lang="nb-NO"/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D3940224-A7C9-3A43-AFA8-6C153A9679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513" y="2297113"/>
            <a:ext cx="3544576" cy="3635375"/>
          </a:xfr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1542DB6-5562-4F90-9F9D-B999490E29F3}"/>
              </a:ext>
            </a:extLst>
          </p:cNvPr>
          <p:cNvSpPr/>
          <p:nvPr userDrawn="1"/>
        </p:nvSpPr>
        <p:spPr>
          <a:xfrm>
            <a:off x="5524780" y="6242474"/>
            <a:ext cx="249044" cy="2490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88E3609-F8D0-4B55-9001-23EBD5E32975}"/>
              </a:ext>
            </a:extLst>
          </p:cNvPr>
          <p:cNvSpPr/>
          <p:nvPr userDrawn="1"/>
        </p:nvSpPr>
        <p:spPr>
          <a:xfrm>
            <a:off x="4491014" y="6242474"/>
            <a:ext cx="244736" cy="2447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5C9B73D-F384-45CC-B12B-DA435FF5AC6E}"/>
              </a:ext>
            </a:extLst>
          </p:cNvPr>
          <p:cNvSpPr txBox="1"/>
          <p:nvPr userDrawn="1"/>
        </p:nvSpPr>
        <p:spPr>
          <a:xfrm>
            <a:off x="4461261" y="6231836"/>
            <a:ext cx="407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n=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DB86B4A-E7E6-447A-9835-D118F681BE12}"/>
              </a:ext>
            </a:extLst>
          </p:cNvPr>
          <p:cNvSpPr txBox="1"/>
          <p:nvPr userDrawn="1"/>
        </p:nvSpPr>
        <p:spPr>
          <a:xfrm>
            <a:off x="5518881" y="6242474"/>
            <a:ext cx="2315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15" name="Plassholder for tekst 21">
            <a:extLst>
              <a:ext uri="{FF2B5EF4-FFF2-40B4-BE49-F238E27FC236}">
                <a16:creationId xmlns:a16="http://schemas.microsoft.com/office/drawing/2014/main" id="{6F98CC02-CFE9-41D4-B157-14EADB1577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65502" y="6242474"/>
            <a:ext cx="680275" cy="24904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Skriv n</a:t>
            </a:r>
          </a:p>
        </p:txBody>
      </p:sp>
      <p:sp>
        <p:nvSpPr>
          <p:cNvPr id="16" name="Plassholder for lysbildenummer 4">
            <a:extLst>
              <a:ext uri="{FF2B5EF4-FFF2-40B4-BE49-F238E27FC236}">
                <a16:creationId xmlns:a16="http://schemas.microsoft.com/office/drawing/2014/main" id="{7ADA5812-148F-2B40-9582-FCFF394E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0513" y="6534854"/>
            <a:ext cx="549275" cy="32314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7" name="Plassholder for tekst 21">
            <a:extLst>
              <a:ext uri="{FF2B5EF4-FFF2-40B4-BE49-F238E27FC236}">
                <a16:creationId xmlns:a16="http://schemas.microsoft.com/office/drawing/2014/main" id="{217CEC4A-2C5E-9B4F-BED0-D23A0D90A4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2827" y="6101395"/>
            <a:ext cx="5531222" cy="525982"/>
          </a:xfr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Skriv inn spørsmålet</a:t>
            </a:r>
          </a:p>
        </p:txBody>
      </p:sp>
    </p:spTree>
    <p:extLst>
      <p:ext uri="{BB962C8B-B14F-4D97-AF65-F5344CB8AC3E}">
        <p14:creationId xmlns:p14="http://schemas.microsoft.com/office/powerpoint/2010/main" val="123324471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pan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815AC04-283B-E048-BE37-B533815ACF19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E32E366-1830-C748-98FF-1D794FD4E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611230" cy="155733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0513" y="800023"/>
            <a:ext cx="3544229" cy="12964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8DB01B5-3F21-EB46-B6E1-7F589CCF0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513" y="2297113"/>
            <a:ext cx="3544576" cy="3635375"/>
          </a:xfr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D4F2380F-AA10-0C44-9EEC-16AE41BF005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94214" y="703263"/>
            <a:ext cx="6894512" cy="5229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Sett inn bilde, diagram, video, tabell </a:t>
            </a:r>
            <a:r>
              <a:rPr lang="nb-NO" err="1"/>
              <a:t>etc</a:t>
            </a:r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1095FA8-7922-4E97-88C2-2B2164BF06D9}"/>
              </a:ext>
            </a:extLst>
          </p:cNvPr>
          <p:cNvSpPr/>
          <p:nvPr userDrawn="1"/>
        </p:nvSpPr>
        <p:spPr>
          <a:xfrm>
            <a:off x="5524780" y="6242474"/>
            <a:ext cx="249044" cy="2490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F27D878-F9F3-4A63-A4BD-1D5DAA130DE7}"/>
              </a:ext>
            </a:extLst>
          </p:cNvPr>
          <p:cNvSpPr/>
          <p:nvPr userDrawn="1"/>
        </p:nvSpPr>
        <p:spPr>
          <a:xfrm>
            <a:off x="4491014" y="6242474"/>
            <a:ext cx="244736" cy="2447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5073F692-7E3E-441F-8989-F0D49A9EF427}"/>
              </a:ext>
            </a:extLst>
          </p:cNvPr>
          <p:cNvSpPr txBox="1"/>
          <p:nvPr userDrawn="1"/>
        </p:nvSpPr>
        <p:spPr>
          <a:xfrm>
            <a:off x="4461261" y="6231836"/>
            <a:ext cx="407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n=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C2A21C3-5933-48C5-8342-B9BD4EFB2D62}"/>
              </a:ext>
            </a:extLst>
          </p:cNvPr>
          <p:cNvSpPr txBox="1"/>
          <p:nvPr userDrawn="1"/>
        </p:nvSpPr>
        <p:spPr>
          <a:xfrm>
            <a:off x="5518881" y="6242474"/>
            <a:ext cx="2315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14" name="Plassholder for tekst 21">
            <a:extLst>
              <a:ext uri="{FF2B5EF4-FFF2-40B4-BE49-F238E27FC236}">
                <a16:creationId xmlns:a16="http://schemas.microsoft.com/office/drawing/2014/main" id="{3E271B9D-7F45-4253-9D91-F941A111B3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65502" y="6242474"/>
            <a:ext cx="680275" cy="24904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Skriv n</a:t>
            </a:r>
          </a:p>
        </p:txBody>
      </p:sp>
      <p:sp>
        <p:nvSpPr>
          <p:cNvPr id="15" name="Plassholder for lysbildenummer 4">
            <a:extLst>
              <a:ext uri="{FF2B5EF4-FFF2-40B4-BE49-F238E27FC236}">
                <a16:creationId xmlns:a16="http://schemas.microsoft.com/office/drawing/2014/main" id="{FD873BF0-649A-574D-AA9A-DAE8A4E17ABC}"/>
              </a:ext>
            </a:extLst>
          </p:cNvPr>
          <p:cNvSpPr txBox="1">
            <a:spLocks/>
          </p:cNvSpPr>
          <p:nvPr userDrawn="1"/>
        </p:nvSpPr>
        <p:spPr>
          <a:xfrm>
            <a:off x="290513" y="6534854"/>
            <a:ext cx="549275" cy="3231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Plassholder for tekst 21">
            <a:extLst>
              <a:ext uri="{FF2B5EF4-FFF2-40B4-BE49-F238E27FC236}">
                <a16:creationId xmlns:a16="http://schemas.microsoft.com/office/drawing/2014/main" id="{B40CE642-D01F-B449-8454-AE9357DC28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2827" y="6101395"/>
            <a:ext cx="5531222" cy="525982"/>
          </a:xfr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Skriv inn spørsmålet</a:t>
            </a:r>
          </a:p>
        </p:txBody>
      </p:sp>
    </p:spTree>
    <p:extLst>
      <p:ext uri="{BB962C8B-B14F-4D97-AF65-F5344CB8AC3E}">
        <p14:creationId xmlns:p14="http://schemas.microsoft.com/office/powerpoint/2010/main" val="75348999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panel og innhold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815AC04-283B-E048-BE37-B533815ACF19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E32E366-1830-C748-98FF-1D794FD4E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611231" cy="155733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0513" y="800023"/>
            <a:ext cx="3544229" cy="12964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8DB01B5-3F21-EB46-B6E1-7F589CCF0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513" y="2297113"/>
            <a:ext cx="3544576" cy="3635375"/>
          </a:xfr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D4F2380F-AA10-0C44-9EEC-16AE41BF005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94214" y="703263"/>
            <a:ext cx="6894512" cy="5229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Sett inn bilde, diagram, video, tabell </a:t>
            </a:r>
            <a:r>
              <a:rPr lang="nb-NO" err="1"/>
              <a:t>etc</a:t>
            </a:r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1EB2C6B-FAD7-4D78-9A73-0026365DBA35}"/>
              </a:ext>
            </a:extLst>
          </p:cNvPr>
          <p:cNvSpPr/>
          <p:nvPr userDrawn="1"/>
        </p:nvSpPr>
        <p:spPr>
          <a:xfrm>
            <a:off x="5524780" y="6242474"/>
            <a:ext cx="249044" cy="2490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991951B-D683-4468-AF0E-F511C3D946EF}"/>
              </a:ext>
            </a:extLst>
          </p:cNvPr>
          <p:cNvSpPr/>
          <p:nvPr userDrawn="1"/>
        </p:nvSpPr>
        <p:spPr>
          <a:xfrm>
            <a:off x="4491014" y="6242474"/>
            <a:ext cx="244736" cy="2447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6B1B395-FED1-4B83-8915-0EE0B1744344}"/>
              </a:ext>
            </a:extLst>
          </p:cNvPr>
          <p:cNvSpPr txBox="1"/>
          <p:nvPr userDrawn="1"/>
        </p:nvSpPr>
        <p:spPr>
          <a:xfrm>
            <a:off x="4461261" y="6231836"/>
            <a:ext cx="4076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n=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C1AB29D8-91CD-4D1C-B4BE-7CAFA84FC05E}"/>
              </a:ext>
            </a:extLst>
          </p:cNvPr>
          <p:cNvSpPr txBox="1"/>
          <p:nvPr userDrawn="1"/>
        </p:nvSpPr>
        <p:spPr>
          <a:xfrm>
            <a:off x="5518881" y="6242474"/>
            <a:ext cx="2315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14" name="Plassholder for tekst 21">
            <a:extLst>
              <a:ext uri="{FF2B5EF4-FFF2-40B4-BE49-F238E27FC236}">
                <a16:creationId xmlns:a16="http://schemas.microsoft.com/office/drawing/2014/main" id="{B82F4025-415E-49AB-8AF8-8BE71D0383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65502" y="6242474"/>
            <a:ext cx="680275" cy="249044"/>
          </a:xfrm>
        </p:spPr>
        <p:txBody>
          <a:bodyPr anchor="ctr">
            <a:noAutofit/>
          </a:bodyPr>
          <a:lstStyle>
            <a:lvl1pPr marL="0" indent="0" algn="l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Skriv 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290513" y="6534854"/>
            <a:ext cx="549275" cy="32314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tekst 21">
            <a:extLst>
              <a:ext uri="{FF2B5EF4-FFF2-40B4-BE49-F238E27FC236}">
                <a16:creationId xmlns:a16="http://schemas.microsoft.com/office/drawing/2014/main" id="{B46357CD-9C50-1448-9FA1-45F424A5A4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52827" y="6101395"/>
            <a:ext cx="5531222" cy="525982"/>
          </a:xfrm>
        </p:spPr>
        <p:txBody>
          <a:bodyPr anchor="ctr">
            <a:normAutofit/>
          </a:bodyPr>
          <a:lstStyle>
            <a:lvl1pPr marL="0" indent="0">
              <a:buNone/>
              <a:defRPr sz="1000">
                <a:solidFill>
                  <a:schemeClr val="accent6"/>
                </a:solidFill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291114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inndeling Grønn - Opin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50420" y="4130566"/>
            <a:ext cx="6877051" cy="1765738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448822" y="-2"/>
            <a:ext cx="5743177" cy="4130568"/>
          </a:xfrm>
          <a:prstGeom prst="rect">
            <a:avLst/>
          </a:prstGeom>
        </p:spPr>
      </p:pic>
      <p:sp>
        <p:nvSpPr>
          <p:cNvPr id="5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849845" y="3690938"/>
            <a:ext cx="6878404" cy="439737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Ingress - minitittel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E095FCD-291C-7441-A711-BA9AD97F5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7291" y="6266985"/>
            <a:ext cx="305281" cy="31102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inndeling Rød - Opin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54942" y="4130566"/>
            <a:ext cx="6861896" cy="1765738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475126" y="-2"/>
            <a:ext cx="4716873" cy="3543302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854336" y="3690938"/>
            <a:ext cx="6863246" cy="439737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Ingress - minitittel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20B6CC2-0C7A-6F42-AF05-6AB677EBCA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7291" y="6266985"/>
            <a:ext cx="305281" cy="31102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858121" y="3626068"/>
            <a:ext cx="6858717" cy="1397877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nb-NO"/>
              <a:t>SKRIV INN TITTEL (BRUK KUN STORE BOKSTAVER)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58121" y="5023945"/>
            <a:ext cx="6858717" cy="8333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1" y="472967"/>
            <a:ext cx="964573" cy="130853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E6E97CB-0394-4976-BDCF-53CF6B4E93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5172"/>
          <a:stretch/>
        </p:blipFill>
        <p:spPr>
          <a:xfrm rot="5400000">
            <a:off x="6786635" y="451908"/>
            <a:ext cx="5857271" cy="4953459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59A0E02-AC8C-8A45-ACAD-A9F6AC513F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046424"/>
            <a:ext cx="6877050" cy="385763"/>
          </a:xfrm>
        </p:spPr>
        <p:txBody>
          <a:bodyPr>
            <a:normAutofit/>
          </a:bodyPr>
          <a:lstStyle>
            <a:lvl1pPr marL="0" indent="0">
              <a:buNone/>
              <a:defRPr lang="nb-NO" sz="1200" kern="1200" smtClean="0">
                <a:solidFill>
                  <a:schemeClr val="bg1"/>
                </a:solidFill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sz="1200"/>
              <a:t>Ditt navn </a:t>
            </a:r>
            <a:r>
              <a:rPr lang="nb-NO" sz="1200" kern="1200">
                <a:solidFill>
                  <a:schemeClr val="accent6"/>
                </a:solidFill>
                <a:latin typeface="+mn-lt"/>
              </a:rPr>
              <a:t>// </a:t>
            </a:r>
            <a:r>
              <a:rPr lang="nb-NO" sz="1200" kern="1200">
                <a:solidFill>
                  <a:schemeClr val="accent6"/>
                </a:solidFill>
                <a:latin typeface="+mn-lt"/>
                <a:ea typeface="Century Gothic" charset="0"/>
                <a:cs typeface="Century Gothic" charset="0"/>
              </a:rPr>
              <a:t>mailadresse // dato for rapport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154232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inndeling Blå - Opin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54941" y="4130566"/>
            <a:ext cx="6861897" cy="1765738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425" y="-1"/>
            <a:ext cx="4109575" cy="4324351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854336" y="3690938"/>
            <a:ext cx="6863247" cy="439737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Ingress - minitittel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CB1F1E-1B15-484A-8279-2678F421A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7291" y="6266985"/>
            <a:ext cx="305281" cy="3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3261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inndeling Oransje">
    <p:bg>
      <p:bgPr>
        <a:solidFill>
          <a:srgbClr val="F266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65574" y="4130566"/>
            <a:ext cx="6851263" cy="1765738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425" y="-1"/>
            <a:ext cx="4109575" cy="4324351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864969" y="3690938"/>
            <a:ext cx="6852611" cy="439737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Ingress - minitittel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607198C-C03F-9846-9378-2A08A7435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7291" y="6266985"/>
            <a:ext cx="305281" cy="3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1256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inndeling Mørke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54944" y="4130566"/>
            <a:ext cx="6861893" cy="1765738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425" y="-1"/>
            <a:ext cx="4109575" cy="4324351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854339" y="3690938"/>
            <a:ext cx="6863243" cy="439737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Ingress - minitittel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D3B43A4-DD89-4142-B07C-8DE63DA1B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7291" y="6266985"/>
            <a:ext cx="305281" cy="31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683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 userDrawn="1"/>
        </p:nvGrpSpPr>
        <p:grpSpPr>
          <a:xfrm>
            <a:off x="0" y="-50820"/>
            <a:ext cx="8153058" cy="1473683"/>
            <a:chOff x="0" y="-50820"/>
            <a:chExt cx="8153058" cy="1473683"/>
          </a:xfrm>
        </p:grpSpPr>
        <p:pic>
          <p:nvPicPr>
            <p:cNvPr id="5" name="Bilde 4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46241">
              <a:off x="6532764" y="-50820"/>
              <a:ext cx="1620294" cy="1473683"/>
            </a:xfrm>
            <a:prstGeom prst="rect">
              <a:avLst/>
            </a:prstGeom>
          </p:spPr>
        </p:pic>
        <p:sp>
          <p:nvSpPr>
            <p:cNvPr id="4" name="Rektangel 3"/>
            <p:cNvSpPr/>
            <p:nvPr userDrawn="1"/>
          </p:nvSpPr>
          <p:spPr>
            <a:xfrm>
              <a:off x="0" y="0"/>
              <a:ext cx="7336221" cy="8723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1" name="Rektangel 10"/>
          <p:cNvSpPr/>
          <p:nvPr userDrawn="1"/>
        </p:nvSpPr>
        <p:spPr>
          <a:xfrm>
            <a:off x="0" y="6495393"/>
            <a:ext cx="12192000" cy="362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46546" y="3350062"/>
            <a:ext cx="6870292" cy="100122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/>
          </p:nvPr>
        </p:nvSpPr>
        <p:spPr>
          <a:xfrm>
            <a:off x="846546" y="4351282"/>
            <a:ext cx="6870292" cy="100970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96248"/>
            <a:ext cx="5449887" cy="679861"/>
          </a:xfrm>
        </p:spPr>
        <p:txBody>
          <a:bodyPr anchor="ctr">
            <a:normAutofit/>
          </a:bodyPr>
          <a:lstStyle>
            <a:lvl1pPr marL="0" indent="0">
              <a:buFont typeface="Arial" charset="0"/>
              <a:buNone/>
              <a:defRPr sz="1800" b="1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2306" y="0"/>
            <a:ext cx="1388230" cy="1250730"/>
          </a:xfrm>
          <a:prstGeom prst="rect">
            <a:avLst/>
          </a:prstGeom>
        </p:spPr>
      </p:pic>
      <p:sp>
        <p:nvSpPr>
          <p:cNvPr id="4" name="Rektangel 3"/>
          <p:cNvSpPr/>
          <p:nvPr userDrawn="1"/>
        </p:nvSpPr>
        <p:spPr>
          <a:xfrm>
            <a:off x="0" y="0"/>
            <a:ext cx="7336221" cy="8723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ktangel 10"/>
          <p:cNvSpPr/>
          <p:nvPr userDrawn="1"/>
        </p:nvSpPr>
        <p:spPr>
          <a:xfrm>
            <a:off x="0" y="6495393"/>
            <a:ext cx="12192000" cy="3626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47344" y="3350062"/>
            <a:ext cx="6869494" cy="100122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/>
          </p:nvPr>
        </p:nvSpPr>
        <p:spPr>
          <a:xfrm>
            <a:off x="847344" y="4351282"/>
            <a:ext cx="6869494" cy="100970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847344" y="96248"/>
            <a:ext cx="5645150" cy="679861"/>
          </a:xfrm>
        </p:spPr>
        <p:txBody>
          <a:bodyPr anchor="ctr">
            <a:normAutofit/>
          </a:bodyPr>
          <a:lstStyle>
            <a:lvl1pPr marL="0" indent="0">
              <a:buFont typeface="Arial" charset="0"/>
              <a:buNone/>
              <a:defRPr sz="1800" b="1" baseline="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6495393"/>
            <a:ext cx="12192000" cy="3626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47344" y="3350062"/>
            <a:ext cx="6869494" cy="100122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7" name="Gruppe 6"/>
          <p:cNvGrpSpPr/>
          <p:nvPr userDrawn="1"/>
        </p:nvGrpSpPr>
        <p:grpSpPr>
          <a:xfrm>
            <a:off x="0" y="-5430"/>
            <a:ext cx="7965483" cy="1395807"/>
            <a:chOff x="0" y="-5430"/>
            <a:chExt cx="7965483" cy="1395807"/>
          </a:xfrm>
        </p:grpSpPr>
        <p:pic>
          <p:nvPicPr>
            <p:cNvPr id="6" name="Bilde 5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185" y="-5430"/>
              <a:ext cx="1593298" cy="1395807"/>
            </a:xfrm>
            <a:prstGeom prst="rect">
              <a:avLst/>
            </a:prstGeom>
          </p:spPr>
        </p:pic>
        <p:sp>
          <p:nvSpPr>
            <p:cNvPr id="4" name="Rektangel 3"/>
            <p:cNvSpPr/>
            <p:nvPr userDrawn="1"/>
          </p:nvSpPr>
          <p:spPr>
            <a:xfrm>
              <a:off x="0" y="0"/>
              <a:ext cx="7336221" cy="87235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Plassholder for tekst 8"/>
          <p:cNvSpPr>
            <a:spLocks noGrp="1"/>
          </p:cNvSpPr>
          <p:nvPr>
            <p:ph type="body" sz="quarter" idx="11"/>
          </p:nvPr>
        </p:nvSpPr>
        <p:spPr>
          <a:xfrm>
            <a:off x="847344" y="4351282"/>
            <a:ext cx="6869494" cy="100970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847344" y="96248"/>
            <a:ext cx="5645150" cy="679861"/>
          </a:xfrm>
        </p:spPr>
        <p:txBody>
          <a:bodyPr anchor="ctr">
            <a:normAutofit/>
          </a:bodyPr>
          <a:lstStyle>
            <a:lvl1pPr marL="0" indent="0">
              <a:buFont typeface="Arial" charset="0"/>
              <a:buNone/>
              <a:defRPr sz="1800" b="1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/>
              <a:t>KLIKK FOR Å LEGGE TIL TEKST</a:t>
            </a:r>
          </a:p>
        </p:txBody>
      </p:sp>
    </p:spTree>
    <p:extLst>
      <p:ext uri="{BB962C8B-B14F-4D97-AF65-F5344CB8AC3E}">
        <p14:creationId xmlns:p14="http://schemas.microsoft.com/office/powerpoint/2010/main" val="101853418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AB1F532-885A-544A-867E-5AAD92C4CC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57E56A5-92A5-1840-9D06-6B1031737C66}"/>
              </a:ext>
            </a:extLst>
          </p:cNvPr>
          <p:cNvSpPr/>
          <p:nvPr userDrawn="1"/>
        </p:nvSpPr>
        <p:spPr>
          <a:xfrm>
            <a:off x="6096000" y="0"/>
            <a:ext cx="6096000" cy="68739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ED1094-AF8F-8545-B2A5-DAF6D4C7849E}"/>
              </a:ext>
            </a:extLst>
          </p:cNvPr>
          <p:cNvSpPr/>
          <p:nvPr userDrawn="1"/>
        </p:nvSpPr>
        <p:spPr>
          <a:xfrm>
            <a:off x="0" y="-21099"/>
            <a:ext cx="6096000" cy="68739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D4AD316-D974-F845-9957-7344EA7978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245978"/>
            <a:ext cx="4438066" cy="3513138"/>
          </a:xfrm>
        </p:spPr>
        <p:txBody>
          <a:bodyPr>
            <a:normAutofit/>
          </a:bodyPr>
          <a:lstStyle>
            <a:lvl1pPr marL="11113" indent="0">
              <a:buFont typeface="Arial" panose="020B0604020202020204" pitchFamily="34" charset="0"/>
              <a:buNone/>
              <a:tabLst/>
              <a:defRPr sz="1800">
                <a:solidFill>
                  <a:schemeClr val="accent6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2pPr>
          </a:lstStyle>
          <a:p>
            <a:pPr lvl="0"/>
            <a:r>
              <a:rPr lang="nb-NO"/>
              <a:t>Skriv inn drivere/ positivt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5F5DE821-6023-D343-A267-FB41D83C8C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2066" y="2245978"/>
            <a:ext cx="4506659" cy="3513138"/>
          </a:xfrm>
        </p:spPr>
        <p:txBody>
          <a:bodyPr>
            <a:normAutofit/>
          </a:bodyPr>
          <a:lstStyle>
            <a:lvl1pPr marL="11113" indent="0">
              <a:buFont typeface="Arial" panose="020B0604020202020204" pitchFamily="34" charset="0"/>
              <a:buNone/>
              <a:tabLst/>
              <a:defRPr sz="1800">
                <a:solidFill>
                  <a:schemeClr val="accent6"/>
                </a:solidFill>
              </a:defRPr>
            </a:lvl1pPr>
            <a:lvl2pPr marL="457200" indent="0">
              <a:buNone/>
              <a:defRPr sz="1600">
                <a:solidFill>
                  <a:schemeClr val="accent6"/>
                </a:solidFill>
              </a:defRPr>
            </a:lvl2pPr>
          </a:lstStyle>
          <a:p>
            <a:pPr lvl="0"/>
            <a:r>
              <a:rPr lang="nb-NO"/>
              <a:t>Skriv inn barrierer/ negativt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A7B657D-991F-4441-B8A8-0796B8D6C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95001"/>
            <a:ext cx="10548937" cy="1001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Sett inn overskrift (hvis det trengs, kan også utelates)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9A5DB8CA-7ED7-1C4C-9FDC-A5E716EBEC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8" y="1587500"/>
            <a:ext cx="4438515" cy="65881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Tittel positivt (</a:t>
            </a:r>
            <a:r>
              <a:rPr lang="nb-NO" err="1"/>
              <a:t>f.eks</a:t>
            </a:r>
            <a:r>
              <a:rPr lang="nb-NO"/>
              <a:t> Drivere)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974DA5ED-53D6-DD4D-8C6D-8003C64909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2066" y="1587500"/>
            <a:ext cx="4507102" cy="65881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Tittel negativt (</a:t>
            </a:r>
            <a:r>
              <a:rPr lang="nb-NO" err="1"/>
              <a:t>f.eks</a:t>
            </a:r>
            <a:r>
              <a:rPr lang="nb-NO"/>
              <a:t> Barrierer)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58819014-BA9F-CD41-AFDF-00C1B126A60A}"/>
              </a:ext>
            </a:extLst>
          </p:cNvPr>
          <p:cNvSpPr txBox="1"/>
          <p:nvPr userDrawn="1"/>
        </p:nvSpPr>
        <p:spPr>
          <a:xfrm>
            <a:off x="115192" y="1451701"/>
            <a:ext cx="59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nb-NO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690D95F8-3655-AE44-8560-24E8B2C00568}"/>
              </a:ext>
            </a:extLst>
          </p:cNvPr>
          <p:cNvSpPr txBox="1"/>
          <p:nvPr userDrawn="1"/>
        </p:nvSpPr>
        <p:spPr>
          <a:xfrm>
            <a:off x="6289398" y="1451700"/>
            <a:ext cx="59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endParaRPr lang="nb-NO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269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38B0E8-D92E-A24E-B914-4DBD8914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7" y="257395"/>
            <a:ext cx="4632538" cy="255693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197B01-DC94-FE45-A4C2-9B461A87E01A}"/>
              </a:ext>
            </a:extLst>
          </p:cNvPr>
          <p:cNvSpPr/>
          <p:nvPr userDrawn="1"/>
        </p:nvSpPr>
        <p:spPr>
          <a:xfrm>
            <a:off x="5037665" y="257396"/>
            <a:ext cx="6849533" cy="2556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A788FB4-D1BD-8A48-B90B-D12F27F735FF}"/>
              </a:ext>
            </a:extLst>
          </p:cNvPr>
          <p:cNvSpPr/>
          <p:nvPr userDrawn="1"/>
        </p:nvSpPr>
        <p:spPr>
          <a:xfrm>
            <a:off x="262467" y="2922059"/>
            <a:ext cx="4632538" cy="3665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6AEBB1F-363E-2C44-8E06-50947B2A753D}"/>
              </a:ext>
            </a:extLst>
          </p:cNvPr>
          <p:cNvSpPr/>
          <p:nvPr userDrawn="1"/>
        </p:nvSpPr>
        <p:spPr>
          <a:xfrm>
            <a:off x="5037666" y="2922059"/>
            <a:ext cx="6849533" cy="3665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338D829-407C-134D-82A8-465322D09D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302" y="3081866"/>
            <a:ext cx="4048868" cy="1896533"/>
          </a:xfrm>
        </p:spPr>
        <p:txBody>
          <a:bodyPr>
            <a:noAutofit/>
          </a:bodyPr>
          <a:lstStyle>
            <a:lvl1pPr marL="0" indent="0" algn="ctr">
              <a:buNone/>
              <a:defRPr sz="115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33 %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6ECE9869-1020-7243-8A89-8085C9872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302" y="5113337"/>
            <a:ext cx="4048868" cy="125359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4B13D883-C7A6-8B48-BB9C-DF1FEDA5A4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6839" y="3081866"/>
            <a:ext cx="6429427" cy="1896533"/>
          </a:xfrm>
        </p:spPr>
        <p:txBody>
          <a:bodyPr>
            <a:noAutofit/>
          </a:bodyPr>
          <a:lstStyle>
            <a:lvl1pPr marL="0" indent="0" algn="ctr">
              <a:buNone/>
              <a:defRPr sz="13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2400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BE1BFB47-B2C0-D049-8229-FDA2F80EEB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6839" y="5113337"/>
            <a:ext cx="6429427" cy="125359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FEF9242C-1687-2746-BB5D-F27B415361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6839" y="437201"/>
            <a:ext cx="2975028" cy="2264723"/>
          </a:xfrm>
        </p:spPr>
        <p:txBody>
          <a:bodyPr anchor="ctr">
            <a:no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33 %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63D31810-ABD9-F540-A045-CDFC170635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0973" y="437201"/>
            <a:ext cx="3415293" cy="2264723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</p:spTree>
    <p:extLst>
      <p:ext uri="{BB962C8B-B14F-4D97-AF65-F5344CB8AC3E}">
        <p14:creationId xmlns:p14="http://schemas.microsoft.com/office/powerpoint/2010/main" val="3780973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66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A788FB4-D1BD-8A48-B90B-D12F27F735FF}"/>
              </a:ext>
            </a:extLst>
          </p:cNvPr>
          <p:cNvSpPr/>
          <p:nvPr userDrawn="1"/>
        </p:nvSpPr>
        <p:spPr>
          <a:xfrm>
            <a:off x="288594" y="1554691"/>
            <a:ext cx="2802466" cy="21611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0926E9C-79BF-F043-9841-3C92A4CB05A5}"/>
              </a:ext>
            </a:extLst>
          </p:cNvPr>
          <p:cNvSpPr/>
          <p:nvPr userDrawn="1"/>
        </p:nvSpPr>
        <p:spPr>
          <a:xfrm>
            <a:off x="3228064" y="1554690"/>
            <a:ext cx="2802466" cy="2153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89E0E9B-C362-C549-BBCF-206814D54DBE}"/>
              </a:ext>
            </a:extLst>
          </p:cNvPr>
          <p:cNvSpPr/>
          <p:nvPr userDrawn="1"/>
        </p:nvSpPr>
        <p:spPr>
          <a:xfrm>
            <a:off x="6167534" y="1556938"/>
            <a:ext cx="2802466" cy="21415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956BE1FA-50C5-A244-80E9-155003786C1F}"/>
              </a:ext>
            </a:extLst>
          </p:cNvPr>
          <p:cNvSpPr/>
          <p:nvPr userDrawn="1"/>
        </p:nvSpPr>
        <p:spPr>
          <a:xfrm>
            <a:off x="9107004" y="1557338"/>
            <a:ext cx="2802466" cy="21362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38B0E8-D92E-A24E-B914-4DBD8914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6" y="257396"/>
            <a:ext cx="11647004" cy="1063404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338D829-407C-134D-82A8-465322D09D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738" y="1674544"/>
            <a:ext cx="2802466" cy="1896533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33 %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0C9D9F4-43A4-CD4A-86AB-2287B98E2C29}"/>
              </a:ext>
            </a:extLst>
          </p:cNvPr>
          <p:cNvSpPr/>
          <p:nvPr userDrawn="1"/>
        </p:nvSpPr>
        <p:spPr>
          <a:xfrm>
            <a:off x="288594" y="3816082"/>
            <a:ext cx="2802466" cy="27879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D19C894-18A6-6144-8F7E-A0FBBD99F353}"/>
              </a:ext>
            </a:extLst>
          </p:cNvPr>
          <p:cNvSpPr/>
          <p:nvPr userDrawn="1"/>
        </p:nvSpPr>
        <p:spPr>
          <a:xfrm>
            <a:off x="3228064" y="3816082"/>
            <a:ext cx="2802466" cy="27879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394D17E-A1B7-3A41-96B8-CE98D392327A}"/>
              </a:ext>
            </a:extLst>
          </p:cNvPr>
          <p:cNvSpPr/>
          <p:nvPr userDrawn="1"/>
        </p:nvSpPr>
        <p:spPr>
          <a:xfrm>
            <a:off x="6167534" y="3816082"/>
            <a:ext cx="2802466" cy="27879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9976BDCF-ADC4-F047-8850-8B1B0EBA6F3E}"/>
              </a:ext>
            </a:extLst>
          </p:cNvPr>
          <p:cNvSpPr/>
          <p:nvPr userDrawn="1"/>
        </p:nvSpPr>
        <p:spPr>
          <a:xfrm>
            <a:off x="9107004" y="3816082"/>
            <a:ext cx="2802466" cy="27879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6ECE9869-1020-7243-8A89-8085C9872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4738" y="3961867"/>
            <a:ext cx="2806322" cy="25236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22" name="Plassholder for tekst 7">
            <a:extLst>
              <a:ext uri="{FF2B5EF4-FFF2-40B4-BE49-F238E27FC236}">
                <a16:creationId xmlns:a16="http://schemas.microsoft.com/office/drawing/2014/main" id="{375D9E6F-4609-DB4D-8693-8E5E5ED237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8064" y="1693067"/>
            <a:ext cx="2798610" cy="1896533"/>
          </a:xfrm>
        </p:spPr>
        <p:txBody>
          <a:bodyPr anchor="ctr">
            <a:no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240</a:t>
            </a:r>
          </a:p>
        </p:txBody>
      </p:sp>
      <p:sp>
        <p:nvSpPr>
          <p:cNvPr id="23" name="Plassholder for tekst 7">
            <a:extLst>
              <a:ext uri="{FF2B5EF4-FFF2-40B4-BE49-F238E27FC236}">
                <a16:creationId xmlns:a16="http://schemas.microsoft.com/office/drawing/2014/main" id="{E95429FA-708F-A240-821D-BAAD89ED6B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3678" y="1711590"/>
            <a:ext cx="2802466" cy="1896533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33 %</a:t>
            </a:r>
          </a:p>
        </p:txBody>
      </p:sp>
      <p:sp>
        <p:nvSpPr>
          <p:cNvPr id="24" name="Plassholder for tekst 7">
            <a:extLst>
              <a:ext uri="{FF2B5EF4-FFF2-40B4-BE49-F238E27FC236}">
                <a16:creationId xmlns:a16="http://schemas.microsoft.com/office/drawing/2014/main" id="{34D0403E-888F-DC47-A670-97C4477C24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4716" y="1730113"/>
            <a:ext cx="2806322" cy="1896533"/>
          </a:xfrm>
        </p:spPr>
        <p:txBody>
          <a:bodyPr anchor="ctr">
            <a:no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8</a:t>
            </a:r>
          </a:p>
        </p:txBody>
      </p:sp>
      <p:sp>
        <p:nvSpPr>
          <p:cNvPr id="25" name="Plassholder for tekst 9">
            <a:extLst>
              <a:ext uri="{FF2B5EF4-FFF2-40B4-BE49-F238E27FC236}">
                <a16:creationId xmlns:a16="http://schemas.microsoft.com/office/drawing/2014/main" id="{B4E0DA98-BA5E-874F-A6B2-66BB1D2F69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064" y="3948241"/>
            <a:ext cx="2802466" cy="25236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26" name="Plassholder for tekst 9">
            <a:extLst>
              <a:ext uri="{FF2B5EF4-FFF2-40B4-BE49-F238E27FC236}">
                <a16:creationId xmlns:a16="http://schemas.microsoft.com/office/drawing/2014/main" id="{DBEA9A4A-EC07-9743-8F89-D2A03F7B06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3678" y="3934615"/>
            <a:ext cx="2806322" cy="25236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27" name="Plassholder for tekst 9">
            <a:extLst>
              <a:ext uri="{FF2B5EF4-FFF2-40B4-BE49-F238E27FC236}">
                <a16:creationId xmlns:a16="http://schemas.microsoft.com/office/drawing/2014/main" id="{90DBD188-EA55-F24A-9F41-175C7116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03148" y="3920989"/>
            <a:ext cx="2806322" cy="25236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</p:spTree>
    <p:extLst>
      <p:ext uri="{BB962C8B-B14F-4D97-AF65-F5344CB8AC3E}">
        <p14:creationId xmlns:p14="http://schemas.microsoft.com/office/powerpoint/2010/main" val="10192598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64" userDrawn="1">
          <p15:clr>
            <a:srgbClr val="FBAE40"/>
          </p15:clr>
        </p15:guide>
        <p15:guide id="2" pos="166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9197B01-DC94-FE45-A4C2-9B461A87E01A}"/>
              </a:ext>
            </a:extLst>
          </p:cNvPr>
          <p:cNvSpPr/>
          <p:nvPr userDrawn="1"/>
        </p:nvSpPr>
        <p:spPr>
          <a:xfrm>
            <a:off x="3361265" y="257175"/>
            <a:ext cx="6256868" cy="25569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A788FB4-D1BD-8A48-B90B-D12F27F735FF}"/>
              </a:ext>
            </a:extLst>
          </p:cNvPr>
          <p:cNvSpPr/>
          <p:nvPr userDrawn="1"/>
        </p:nvSpPr>
        <p:spPr>
          <a:xfrm>
            <a:off x="262467" y="2922059"/>
            <a:ext cx="4632538" cy="3665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6AEBB1F-363E-2C44-8E06-50947B2A753D}"/>
              </a:ext>
            </a:extLst>
          </p:cNvPr>
          <p:cNvSpPr/>
          <p:nvPr userDrawn="1"/>
        </p:nvSpPr>
        <p:spPr>
          <a:xfrm>
            <a:off x="5037666" y="2922059"/>
            <a:ext cx="4580467" cy="3665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338D829-407C-134D-82A8-465322D09D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4302" y="3081866"/>
            <a:ext cx="4048868" cy="1676401"/>
          </a:xfrm>
        </p:spPr>
        <p:txBody>
          <a:bodyPr>
            <a:noAutofit/>
          </a:bodyPr>
          <a:lstStyle>
            <a:lvl1pPr marL="0" indent="0" algn="ctr">
              <a:buNone/>
              <a:defRPr sz="115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33 %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6ECE9869-1020-7243-8A89-8085C9872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302" y="4944003"/>
            <a:ext cx="4048868" cy="125359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4B13D883-C7A6-8B48-BB9C-DF1FEDA5A4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6839" y="3081866"/>
            <a:ext cx="4245027" cy="1676401"/>
          </a:xfrm>
        </p:spPr>
        <p:txBody>
          <a:bodyPr>
            <a:noAutofit/>
          </a:bodyPr>
          <a:lstStyle>
            <a:lvl1pPr marL="0" indent="0" algn="ctr">
              <a:buNone/>
              <a:defRPr sz="115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2400</a:t>
            </a:r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BE1BFB47-B2C0-D049-8229-FDA2F80EEB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6839" y="4944003"/>
            <a:ext cx="4245027" cy="125359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FEF9242C-1687-2746-BB5D-F27B415361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8104" y="437200"/>
            <a:ext cx="2975028" cy="2264723"/>
          </a:xfrm>
        </p:spPr>
        <p:txBody>
          <a:bodyPr anchor="ctr">
            <a:no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33 %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63D31810-ABD9-F540-A045-CDFC170635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3132" y="437200"/>
            <a:ext cx="2988735" cy="2264723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E0466D43-FA07-354C-A0D3-D414FFF56B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1938" y="257175"/>
            <a:ext cx="2921529" cy="25574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60A9297-450B-CE42-BBF4-9CC85EF1124D}"/>
              </a:ext>
            </a:extLst>
          </p:cNvPr>
          <p:cNvSpPr/>
          <p:nvPr userDrawn="1"/>
        </p:nvSpPr>
        <p:spPr>
          <a:xfrm>
            <a:off x="9760794" y="257175"/>
            <a:ext cx="2126405" cy="2556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6" name="Plassholder for bilde 6">
            <a:extLst>
              <a:ext uri="{FF2B5EF4-FFF2-40B4-BE49-F238E27FC236}">
                <a16:creationId xmlns:a16="http://schemas.microsoft.com/office/drawing/2014/main" id="{505B2399-6F71-5D40-B553-0174448B1BD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60794" y="2922059"/>
            <a:ext cx="2126405" cy="366500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7" name="Plassholder for tekst 7">
            <a:extLst>
              <a:ext uri="{FF2B5EF4-FFF2-40B4-BE49-F238E27FC236}">
                <a16:creationId xmlns:a16="http://schemas.microsoft.com/office/drawing/2014/main" id="{E6E71283-B202-C848-8C04-B9EAE688DE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60794" y="325015"/>
            <a:ext cx="2126405" cy="1151467"/>
          </a:xfrm>
        </p:spPr>
        <p:txBody>
          <a:bodyPr anchor="ctr">
            <a:noAutofit/>
          </a:bodyPr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34</a:t>
            </a:r>
          </a:p>
        </p:txBody>
      </p:sp>
      <p:sp>
        <p:nvSpPr>
          <p:cNvPr id="18" name="Plassholder for tekst 9">
            <a:extLst>
              <a:ext uri="{FF2B5EF4-FFF2-40B4-BE49-F238E27FC236}">
                <a16:creationId xmlns:a16="http://schemas.microsoft.com/office/drawing/2014/main" id="{0024228D-8E86-D040-BEBB-76BB5E2DA4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60794" y="1520987"/>
            <a:ext cx="2126405" cy="1293121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</p:spTree>
    <p:extLst>
      <p:ext uri="{BB962C8B-B14F-4D97-AF65-F5344CB8AC3E}">
        <p14:creationId xmlns:p14="http://schemas.microsoft.com/office/powerpoint/2010/main" val="308584645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850029" y="3626068"/>
            <a:ext cx="6866809" cy="1397877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nb-NO"/>
              <a:t>SKRIV INN TITTEL (BRUK KUN STORE BOKSTAVER)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50029" y="5023945"/>
            <a:ext cx="6866809" cy="8333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1" y="472967"/>
            <a:ext cx="964573" cy="130853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AADD8BE6-4F21-47BF-848C-31C464C0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5172"/>
          <a:stretch/>
        </p:blipFill>
        <p:spPr>
          <a:xfrm rot="5400000">
            <a:off x="6786635" y="451908"/>
            <a:ext cx="5857271" cy="4953459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20442F0-8281-7B40-AA1C-A3C96FF5D5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046424"/>
            <a:ext cx="6877050" cy="385763"/>
          </a:xfrm>
        </p:spPr>
        <p:txBody>
          <a:bodyPr>
            <a:normAutofit/>
          </a:bodyPr>
          <a:lstStyle>
            <a:lvl1pPr marL="0" indent="0">
              <a:buNone/>
              <a:defRPr lang="nb-NO" sz="1200" kern="1200" smtClean="0">
                <a:solidFill>
                  <a:schemeClr val="bg1"/>
                </a:solidFill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sz="1200"/>
              <a:t>Ditt navn </a:t>
            </a:r>
            <a:r>
              <a:rPr lang="nb-NO" sz="1200" kern="1200">
                <a:solidFill>
                  <a:schemeClr val="accent6"/>
                </a:solidFill>
                <a:latin typeface="+mn-lt"/>
              </a:rPr>
              <a:t>// </a:t>
            </a:r>
            <a:r>
              <a:rPr lang="nb-NO" sz="1200" kern="1200">
                <a:solidFill>
                  <a:schemeClr val="accent6"/>
                </a:solidFill>
                <a:latin typeface="+mn-lt"/>
                <a:ea typeface="Century Gothic" charset="0"/>
                <a:cs typeface="Century Gothic" charset="0"/>
              </a:rPr>
              <a:t>mailadresse // dato for rapport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356061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30009EE1-D011-A542-9B54-4DBA5A31FCA3}"/>
              </a:ext>
            </a:extLst>
          </p:cNvPr>
          <p:cNvSpPr/>
          <p:nvPr userDrawn="1"/>
        </p:nvSpPr>
        <p:spPr>
          <a:xfrm>
            <a:off x="618064" y="2006597"/>
            <a:ext cx="3530600" cy="3530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38B0E8-D92E-A24E-B914-4DBD8914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6" y="257396"/>
            <a:ext cx="8542867" cy="104647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197B01-DC94-FE45-A4C2-9B461A87E01A}"/>
              </a:ext>
            </a:extLst>
          </p:cNvPr>
          <p:cNvSpPr/>
          <p:nvPr userDrawn="1"/>
        </p:nvSpPr>
        <p:spPr>
          <a:xfrm>
            <a:off x="8940800" y="257396"/>
            <a:ext cx="2946398" cy="63296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338D829-407C-134D-82A8-465322D09D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3981" y="2501365"/>
            <a:ext cx="3238765" cy="1439334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33%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6ECE9869-1020-7243-8A89-8085C9872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6" y="3974036"/>
            <a:ext cx="2946401" cy="112183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FEF9242C-1687-2746-BB5D-F27B415361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0800" y="403499"/>
            <a:ext cx="2946398" cy="2264723"/>
          </a:xfrm>
        </p:spPr>
        <p:txBody>
          <a:bodyPr anchor="ctr">
            <a:no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33 %</a:t>
            </a:r>
          </a:p>
        </p:txBody>
      </p: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63D31810-ABD9-F540-A045-CDFC170635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0800" y="2668221"/>
            <a:ext cx="2946398" cy="3784437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2AB978A-0D56-FC41-B69C-938D16B6E099}"/>
              </a:ext>
            </a:extLst>
          </p:cNvPr>
          <p:cNvSpPr/>
          <p:nvPr userDrawn="1"/>
        </p:nvSpPr>
        <p:spPr>
          <a:xfrm>
            <a:off x="4804830" y="2006597"/>
            <a:ext cx="3530600" cy="3530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F8EB8195-CE99-6F42-8DD3-5F5CE4F42C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0747" y="2501365"/>
            <a:ext cx="3238765" cy="1439334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230</a:t>
            </a:r>
          </a:p>
        </p:txBody>
      </p:sp>
      <p:sp>
        <p:nvSpPr>
          <p:cNvPr id="17" name="Plassholder for tekst 9">
            <a:extLst>
              <a:ext uri="{FF2B5EF4-FFF2-40B4-BE49-F238E27FC236}">
                <a16:creationId xmlns:a16="http://schemas.microsoft.com/office/drawing/2014/main" id="{36086F1F-B7D1-8A4A-B20F-D3BA336E8B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1162" y="3974036"/>
            <a:ext cx="2946401" cy="112183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</p:spTree>
    <p:extLst>
      <p:ext uri="{BB962C8B-B14F-4D97-AF65-F5344CB8AC3E}">
        <p14:creationId xmlns:p14="http://schemas.microsoft.com/office/powerpoint/2010/main" val="296808200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30009EE1-D011-A542-9B54-4DBA5A31FCA3}"/>
              </a:ext>
            </a:extLst>
          </p:cNvPr>
          <p:cNvSpPr/>
          <p:nvPr userDrawn="1"/>
        </p:nvSpPr>
        <p:spPr>
          <a:xfrm>
            <a:off x="482597" y="1972730"/>
            <a:ext cx="3530600" cy="3530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38B0E8-D92E-A24E-B914-4DBD8914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7" y="347764"/>
            <a:ext cx="11184464" cy="1046472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338D829-407C-134D-82A8-465322D09D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514" y="2467498"/>
            <a:ext cx="3238765" cy="1439334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33 %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6ECE9869-1020-7243-8A89-8085C9872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8929" y="3940169"/>
            <a:ext cx="2946401" cy="112183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5F3055A-3F92-634C-8CD1-4363F07FA082}"/>
              </a:ext>
            </a:extLst>
          </p:cNvPr>
          <p:cNvSpPr/>
          <p:nvPr userDrawn="1"/>
        </p:nvSpPr>
        <p:spPr>
          <a:xfrm>
            <a:off x="4309529" y="1972730"/>
            <a:ext cx="3530600" cy="3530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2B257649-22A3-9E40-9F74-671802383F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55446" y="2467498"/>
            <a:ext cx="3238765" cy="1439334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33 %</a:t>
            </a:r>
          </a:p>
        </p:txBody>
      </p:sp>
      <p:sp>
        <p:nvSpPr>
          <p:cNvPr id="19" name="Plassholder for tekst 9">
            <a:extLst>
              <a:ext uri="{FF2B5EF4-FFF2-40B4-BE49-F238E27FC236}">
                <a16:creationId xmlns:a16="http://schemas.microsoft.com/office/drawing/2014/main" id="{B055B7A2-2938-984A-B149-5685776527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861" y="3940169"/>
            <a:ext cx="2946401" cy="112183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8A2C09E-E019-114C-8053-0B2FC693F272}"/>
              </a:ext>
            </a:extLst>
          </p:cNvPr>
          <p:cNvSpPr/>
          <p:nvPr userDrawn="1"/>
        </p:nvSpPr>
        <p:spPr>
          <a:xfrm>
            <a:off x="8136461" y="1972730"/>
            <a:ext cx="3530600" cy="3530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1" name="Plassholder for tekst 7">
            <a:extLst>
              <a:ext uri="{FF2B5EF4-FFF2-40B4-BE49-F238E27FC236}">
                <a16:creationId xmlns:a16="http://schemas.microsoft.com/office/drawing/2014/main" id="{490167A3-DE95-5845-A279-338EFAA213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82378" y="2467498"/>
            <a:ext cx="3238765" cy="1439334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33 %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E473410A-5315-3847-8A4E-8C33FFAB18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2793" y="3940169"/>
            <a:ext cx="2946401" cy="1121835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</p:spTree>
    <p:extLst>
      <p:ext uri="{BB962C8B-B14F-4D97-AF65-F5344CB8AC3E}">
        <p14:creationId xmlns:p14="http://schemas.microsoft.com/office/powerpoint/2010/main" val="217026032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side 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A788FB4-D1BD-8A48-B90B-D12F27F735FF}"/>
              </a:ext>
            </a:extLst>
          </p:cNvPr>
          <p:cNvSpPr/>
          <p:nvPr userDrawn="1"/>
        </p:nvSpPr>
        <p:spPr>
          <a:xfrm>
            <a:off x="262467" y="1936309"/>
            <a:ext cx="2802466" cy="21415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0926E9C-79BF-F043-9841-3C92A4CB05A5}"/>
              </a:ext>
            </a:extLst>
          </p:cNvPr>
          <p:cNvSpPr/>
          <p:nvPr userDrawn="1"/>
        </p:nvSpPr>
        <p:spPr>
          <a:xfrm>
            <a:off x="3201937" y="1928900"/>
            <a:ext cx="2802466" cy="21415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89E0E9B-C362-C549-BBCF-206814D54DBE}"/>
              </a:ext>
            </a:extLst>
          </p:cNvPr>
          <p:cNvSpPr/>
          <p:nvPr userDrawn="1"/>
        </p:nvSpPr>
        <p:spPr>
          <a:xfrm>
            <a:off x="6141407" y="1918978"/>
            <a:ext cx="2802466" cy="21415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956BE1FA-50C5-A244-80E9-155003786C1F}"/>
              </a:ext>
            </a:extLst>
          </p:cNvPr>
          <p:cNvSpPr/>
          <p:nvPr userDrawn="1"/>
        </p:nvSpPr>
        <p:spPr>
          <a:xfrm>
            <a:off x="9080877" y="1936310"/>
            <a:ext cx="2802466" cy="21193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0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338D829-407C-134D-82A8-465322D09D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611" y="2259882"/>
            <a:ext cx="2806322" cy="1673235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33 %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0C9D9F4-43A4-CD4A-86AB-2287B98E2C29}"/>
              </a:ext>
            </a:extLst>
          </p:cNvPr>
          <p:cNvSpPr/>
          <p:nvPr userDrawn="1"/>
        </p:nvSpPr>
        <p:spPr>
          <a:xfrm>
            <a:off x="262467" y="4146330"/>
            <a:ext cx="2802466" cy="24576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8D19C894-18A6-6144-8F7E-A0FBBD99F353}"/>
              </a:ext>
            </a:extLst>
          </p:cNvPr>
          <p:cNvSpPr/>
          <p:nvPr userDrawn="1"/>
        </p:nvSpPr>
        <p:spPr>
          <a:xfrm>
            <a:off x="3201937" y="4146330"/>
            <a:ext cx="2802466" cy="24576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394D17E-A1B7-3A41-96B8-CE98D392327A}"/>
              </a:ext>
            </a:extLst>
          </p:cNvPr>
          <p:cNvSpPr/>
          <p:nvPr userDrawn="1"/>
        </p:nvSpPr>
        <p:spPr>
          <a:xfrm>
            <a:off x="6141407" y="4146330"/>
            <a:ext cx="2802466" cy="24576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9976BDCF-ADC4-F047-8850-8B1B0EBA6F3E}"/>
              </a:ext>
            </a:extLst>
          </p:cNvPr>
          <p:cNvSpPr/>
          <p:nvPr userDrawn="1"/>
        </p:nvSpPr>
        <p:spPr>
          <a:xfrm>
            <a:off x="9080877" y="4146330"/>
            <a:ext cx="2802466" cy="24576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6ECE9869-1020-7243-8A89-8085C9872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611" y="4260805"/>
            <a:ext cx="2806322" cy="222466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22" name="Plassholder for tekst 7">
            <a:extLst>
              <a:ext uri="{FF2B5EF4-FFF2-40B4-BE49-F238E27FC236}">
                <a16:creationId xmlns:a16="http://schemas.microsoft.com/office/drawing/2014/main" id="{375D9E6F-4609-DB4D-8693-8E5E5ED237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1937" y="2278405"/>
            <a:ext cx="2806322" cy="1673235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240</a:t>
            </a:r>
          </a:p>
        </p:txBody>
      </p:sp>
      <p:sp>
        <p:nvSpPr>
          <p:cNvPr id="23" name="Plassholder for tekst 7">
            <a:extLst>
              <a:ext uri="{FF2B5EF4-FFF2-40B4-BE49-F238E27FC236}">
                <a16:creationId xmlns:a16="http://schemas.microsoft.com/office/drawing/2014/main" id="{E95429FA-708F-A240-821D-BAAD89ED6B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5263" y="2296928"/>
            <a:ext cx="2806322" cy="1673235"/>
          </a:xfrm>
        </p:spPr>
        <p:txBody>
          <a:bodyPr anchor="ctr">
            <a:noAutofit/>
          </a:bodyPr>
          <a:lstStyle>
            <a:lvl1pPr marL="0" indent="0" algn="ctr">
              <a:buNone/>
              <a:defRPr sz="8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33 %</a:t>
            </a:r>
          </a:p>
        </p:txBody>
      </p:sp>
      <p:sp>
        <p:nvSpPr>
          <p:cNvPr id="24" name="Plassholder for tekst 7">
            <a:extLst>
              <a:ext uri="{FF2B5EF4-FFF2-40B4-BE49-F238E27FC236}">
                <a16:creationId xmlns:a16="http://schemas.microsoft.com/office/drawing/2014/main" id="{34D0403E-888F-DC47-A670-97C4477C24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88589" y="2293223"/>
            <a:ext cx="2806322" cy="1695463"/>
          </a:xfrm>
        </p:spPr>
        <p:txBody>
          <a:bodyPr anchor="ctr">
            <a:noAutofit/>
          </a:bodyPr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nb-NO"/>
              <a:t>8</a:t>
            </a:r>
          </a:p>
        </p:txBody>
      </p:sp>
      <p:sp>
        <p:nvSpPr>
          <p:cNvPr id="25" name="Plassholder for tekst 9">
            <a:extLst>
              <a:ext uri="{FF2B5EF4-FFF2-40B4-BE49-F238E27FC236}">
                <a16:creationId xmlns:a16="http://schemas.microsoft.com/office/drawing/2014/main" id="{B4E0DA98-BA5E-874F-A6B2-66BB1D2F69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98081" y="4247179"/>
            <a:ext cx="2806322" cy="222466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26" name="Plassholder for tekst 9">
            <a:extLst>
              <a:ext uri="{FF2B5EF4-FFF2-40B4-BE49-F238E27FC236}">
                <a16:creationId xmlns:a16="http://schemas.microsoft.com/office/drawing/2014/main" id="{DBEA9A4A-EC07-9743-8F89-D2A03F7B06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7551" y="4233553"/>
            <a:ext cx="2806322" cy="222466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27" name="Plassholder for tekst 9">
            <a:extLst>
              <a:ext uri="{FF2B5EF4-FFF2-40B4-BE49-F238E27FC236}">
                <a16:creationId xmlns:a16="http://schemas.microsoft.com/office/drawing/2014/main" id="{90DBD188-EA55-F24A-9F41-175C7116E7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7021" y="4219927"/>
            <a:ext cx="2806322" cy="2224661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b-NO"/>
              <a:t>Skriv inn tekst/ forklaring</a:t>
            </a:r>
          </a:p>
        </p:txBody>
      </p:sp>
      <p:sp>
        <p:nvSpPr>
          <p:cNvPr id="28" name="Plassholder for bilde 7">
            <a:extLst>
              <a:ext uri="{FF2B5EF4-FFF2-40B4-BE49-F238E27FC236}">
                <a16:creationId xmlns:a16="http://schemas.microsoft.com/office/drawing/2014/main" id="{68986AEF-327D-374C-8BA2-E967BE100B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8542" y="293979"/>
            <a:ext cx="1908534" cy="1908534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9" name="Plassholder for bilde 7">
            <a:extLst>
              <a:ext uri="{FF2B5EF4-FFF2-40B4-BE49-F238E27FC236}">
                <a16:creationId xmlns:a16="http://schemas.microsoft.com/office/drawing/2014/main" id="{F0C42E31-E649-4F49-9F0C-F621DDBDD6C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46975" y="293979"/>
            <a:ext cx="1908534" cy="1908534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0" name="Plassholder for bilde 7">
            <a:extLst>
              <a:ext uri="{FF2B5EF4-FFF2-40B4-BE49-F238E27FC236}">
                <a16:creationId xmlns:a16="http://schemas.microsoft.com/office/drawing/2014/main" id="{0AEAED92-6BBC-824C-851D-543251B02C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85408" y="293979"/>
            <a:ext cx="1908534" cy="1908534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1" name="Plassholder for bilde 7">
            <a:extLst>
              <a:ext uri="{FF2B5EF4-FFF2-40B4-BE49-F238E27FC236}">
                <a16:creationId xmlns:a16="http://schemas.microsoft.com/office/drawing/2014/main" id="{D3D7483C-02D6-9140-AEA0-03A594D2783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523841" y="293979"/>
            <a:ext cx="1908534" cy="1908534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114564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rund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972BF681-F619-0D4E-A139-78C598B15EF0}"/>
              </a:ext>
            </a:extLst>
          </p:cNvPr>
          <p:cNvSpPr/>
          <p:nvPr userDrawn="1"/>
        </p:nvSpPr>
        <p:spPr>
          <a:xfrm>
            <a:off x="11294300" y="5948512"/>
            <a:ext cx="782086" cy="909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7909032-4C37-9C45-A351-EE5D87E45230}"/>
              </a:ext>
            </a:extLst>
          </p:cNvPr>
          <p:cNvSpPr/>
          <p:nvPr userDrawn="1"/>
        </p:nvSpPr>
        <p:spPr>
          <a:xfrm>
            <a:off x="5234152" y="365125"/>
            <a:ext cx="6621517" cy="62406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2E67AF1-EBE7-3646-A708-C102F7B57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4" y="365125"/>
            <a:ext cx="4250266" cy="197167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46E1F12-B4FE-F842-BF49-089FBCD924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02538" y="6495393"/>
            <a:ext cx="386923" cy="378543"/>
          </a:xfrm>
        </p:spPr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bilde 7">
            <a:extLst>
              <a:ext uri="{FF2B5EF4-FFF2-40B4-BE49-F238E27FC236}">
                <a16:creationId xmlns:a16="http://schemas.microsoft.com/office/drawing/2014/main" id="{BBD58CAC-7DD0-2747-A15E-5B8BF21531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04934" y="1975480"/>
            <a:ext cx="2971800" cy="2971800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1FD741BD-9015-BC46-8406-5795AFCF71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89334" y="1034307"/>
            <a:ext cx="1882346" cy="1882346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C37A2620-3095-1640-9D22-512494B19B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90934" y="3530372"/>
            <a:ext cx="2209800" cy="2209800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bilde 7">
            <a:extLst>
              <a:ext uri="{FF2B5EF4-FFF2-40B4-BE49-F238E27FC236}">
                <a16:creationId xmlns:a16="http://schemas.microsoft.com/office/drawing/2014/main" id="{3A26A387-A25A-FC47-9D59-1DB5D07278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52013" y="1438681"/>
            <a:ext cx="1376854" cy="1376854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052E182A-9F41-6647-A06E-15C17948EA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34158" y="4571658"/>
            <a:ext cx="1376854" cy="1376854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B29DA683-82C5-3042-900B-A0B9A2DCAD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17446" y="3429254"/>
            <a:ext cx="1376854" cy="1376854"/>
          </a:xfrm>
          <a:prstGeom prst="ellipse">
            <a:avLst/>
          </a:prstGeom>
          <a:solidFill>
            <a:schemeClr val="bg1">
              <a:alpha val="78000"/>
            </a:schemeClr>
          </a:solidFill>
          <a:ln w="76200">
            <a:solidFill>
              <a:schemeClr val="accent3"/>
            </a:solidFill>
          </a:ln>
          <a:effectLst>
            <a:softEdge rad="0"/>
          </a:effectLst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BAF95D85-0507-CB47-9496-794E82EDC3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0263" y="2336800"/>
            <a:ext cx="4249737" cy="4159250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117677238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uell avbrekk bilde med tekst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6E16B07D-027D-734C-A7A7-394355BC18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5011" y="365126"/>
            <a:ext cx="11421227" cy="6130924"/>
          </a:xfrm>
          <a:solidFill>
            <a:schemeClr val="bg1">
              <a:alpha val="4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Legg inn rolig illustrasjonsbilde her (pass på å flytte det bak teksten)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69A962-DA1A-DF45-AE9E-BC388A71F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5163" y="3543299"/>
            <a:ext cx="7331075" cy="2183733"/>
          </a:xfrm>
          <a:solidFill>
            <a:schemeClr val="accent1">
              <a:alpha val="80000"/>
            </a:schemeClr>
          </a:solidFill>
        </p:spPr>
        <p:txBody>
          <a:bodyPr lIns="180000" rIns="180000" anchor="ctr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tekst (kommentar, analyse, oppsummering)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55609A0-B200-4748-8F44-8A75FC4E97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394510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uell avbrekk bilde med tekst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6E16B07D-027D-734C-A7A7-394355BC18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5011" y="365126"/>
            <a:ext cx="11421227" cy="6130924"/>
          </a:xfrm>
          <a:solidFill>
            <a:schemeClr val="bg1">
              <a:alpha val="41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Legg inn rolig illustrasjonsbilde her (pass på å flytte det bak teksten)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69A962-DA1A-DF45-AE9E-BC388A71F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5163" y="3562349"/>
            <a:ext cx="7331075" cy="2164683"/>
          </a:xfrm>
          <a:solidFill>
            <a:schemeClr val="accent2">
              <a:alpha val="80000"/>
            </a:schemeClr>
          </a:solidFill>
        </p:spPr>
        <p:txBody>
          <a:bodyPr lIns="180000" rIns="180000" anchor="ctr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tekst (kommentar, analyse, oppsummering)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55609A0-B200-4748-8F44-8A75FC4E97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135862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uell avbrekk bilde med tekst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6E16B07D-027D-734C-A7A7-394355BC18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5011" y="365126"/>
            <a:ext cx="11421227" cy="6130924"/>
          </a:xfrm>
          <a:solidFill>
            <a:schemeClr val="bg1">
              <a:alpha val="4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Legg inn rolig illustrasjonsbilde her (pass på å flytte det bak teksten)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69A962-DA1A-DF45-AE9E-BC388A71F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5163" y="3552825"/>
            <a:ext cx="7331075" cy="2174208"/>
          </a:xfrm>
          <a:solidFill>
            <a:schemeClr val="accent5">
              <a:alpha val="80000"/>
            </a:schemeClr>
          </a:solidFill>
        </p:spPr>
        <p:txBody>
          <a:bodyPr lIns="180000" rIns="180000" anchor="ctr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legge til tekst (kommentar, analyse, oppsummering)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55609A0-B200-4748-8F44-8A75FC4E97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502565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uell avbrekk bilde med tekst g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6E16B07D-027D-734C-A7A7-394355BC18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5011" y="365126"/>
            <a:ext cx="11421227" cy="6130924"/>
          </a:xfrm>
          <a:solidFill>
            <a:schemeClr val="bg1">
              <a:alpha val="4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r>
              <a:rPr lang="nb-NO"/>
              <a:t>Legg inn rolig illustrasjonsbilde her (pass på å flytte det bak teksten)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469A962-DA1A-DF45-AE9E-BC388A71F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5163" y="3552825"/>
            <a:ext cx="7331075" cy="2174208"/>
          </a:xfrm>
          <a:solidFill>
            <a:schemeClr val="accent3">
              <a:alpha val="80000"/>
            </a:schemeClr>
          </a:solidFill>
        </p:spPr>
        <p:txBody>
          <a:bodyPr lIns="180000" rIns="180000" anchor="ctr"/>
          <a:lstStyle>
            <a:lvl1pPr>
              <a:defRPr b="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for å legge til tekst (kommentar, analyse, oppsummering)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55609A0-B200-4748-8F44-8A75FC4E97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409442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med ramme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94448"/>
            <a:ext cx="10548937" cy="79458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819F5AA-D3A4-8149-9F42-68686FF110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788" y="1557338"/>
            <a:ext cx="10548936" cy="4466944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8041876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med ramme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56F368FE-E7BC-244E-8C11-83588DFBF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94448"/>
            <a:ext cx="10548937" cy="79458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5" name="Plassholder for innhold 4">
            <a:extLst>
              <a:ext uri="{FF2B5EF4-FFF2-40B4-BE49-F238E27FC236}">
                <a16:creationId xmlns:a16="http://schemas.microsoft.com/office/drawing/2014/main" id="{F43FC6C3-754A-C041-92E5-BA91DFE4AE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788" y="1557338"/>
            <a:ext cx="10548936" cy="4466944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523081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ørke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850029" y="3626068"/>
            <a:ext cx="6866809" cy="1397877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nb-NO"/>
              <a:t>SKRIV INN TITTEL (BRUK KUN STORE BOKSTAVER)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50029" y="5023945"/>
            <a:ext cx="6866809" cy="83332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1" y="472967"/>
            <a:ext cx="964573" cy="130853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3463611-1F7E-4B99-B204-0D3CF948E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5172"/>
          <a:stretch/>
        </p:blipFill>
        <p:spPr>
          <a:xfrm rot="5400000">
            <a:off x="6786635" y="451908"/>
            <a:ext cx="5857271" cy="4953459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42DA91D-C825-9741-B5A5-995E5BA8B2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6046424"/>
            <a:ext cx="6877050" cy="385763"/>
          </a:xfrm>
        </p:spPr>
        <p:txBody>
          <a:bodyPr>
            <a:normAutofit/>
          </a:bodyPr>
          <a:lstStyle>
            <a:lvl1pPr marL="0" indent="0">
              <a:buNone/>
              <a:defRPr lang="nb-NO" sz="1200" kern="1200" smtClean="0">
                <a:solidFill>
                  <a:schemeClr val="bg1"/>
                </a:solidFill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sz="1200"/>
              <a:t>Ditt navn </a:t>
            </a:r>
            <a:r>
              <a:rPr lang="nb-NO" sz="1200" kern="1200">
                <a:solidFill>
                  <a:schemeClr val="accent6"/>
                </a:solidFill>
                <a:latin typeface="+mn-lt"/>
              </a:rPr>
              <a:t>// </a:t>
            </a:r>
            <a:r>
              <a:rPr lang="nb-NO" sz="1200" kern="1200">
                <a:solidFill>
                  <a:schemeClr val="accent6"/>
                </a:solidFill>
                <a:latin typeface="+mn-lt"/>
                <a:ea typeface="Century Gothic" charset="0"/>
                <a:cs typeface="Century Gothic" charset="0"/>
              </a:rPr>
              <a:t>mailadresse // dato for rapport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074329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med ramm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7865AAD0-A686-FB4A-897D-A5D8E30B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94448"/>
            <a:ext cx="10548937" cy="79458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innhold 4">
            <a:extLst>
              <a:ext uri="{FF2B5EF4-FFF2-40B4-BE49-F238E27FC236}">
                <a16:creationId xmlns:a16="http://schemas.microsoft.com/office/drawing/2014/main" id="{07CA7001-06FB-B84E-A38F-B0B8672B37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788" y="1557338"/>
            <a:ext cx="10548936" cy="4466944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8258447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med ramme gu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64D1DE54-A6E5-124A-841A-04212D76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94448"/>
            <a:ext cx="10548937" cy="79458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innhold 4">
            <a:extLst>
              <a:ext uri="{FF2B5EF4-FFF2-40B4-BE49-F238E27FC236}">
                <a16:creationId xmlns:a16="http://schemas.microsoft.com/office/drawing/2014/main" id="{5027B73A-8175-194C-9DCE-F3672B82DE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788" y="1557338"/>
            <a:ext cx="10548936" cy="4466944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7559097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med ramme oransje">
    <p:bg>
      <p:bgPr>
        <a:solidFill>
          <a:srgbClr val="F266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044A10E5-5A1F-5942-BAFB-3B5533DC6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94448"/>
            <a:ext cx="10548937" cy="79458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innhold 4">
            <a:extLst>
              <a:ext uri="{FF2B5EF4-FFF2-40B4-BE49-F238E27FC236}">
                <a16:creationId xmlns:a16="http://schemas.microsoft.com/office/drawing/2014/main" id="{B87E5FAC-CF55-7643-95E0-4C1FD525AC4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788" y="1557338"/>
            <a:ext cx="10548936" cy="4466944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2993162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hold med ramme mørke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164CCAC7-9424-A54D-9EF0-BD103A7A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94448"/>
            <a:ext cx="10548937" cy="79458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innhold 4">
            <a:extLst>
              <a:ext uri="{FF2B5EF4-FFF2-40B4-BE49-F238E27FC236}">
                <a16:creationId xmlns:a16="http://schemas.microsoft.com/office/drawing/2014/main" id="{20F2D3E2-2BD3-EC4D-B981-78A29DFA24E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788" y="1557338"/>
            <a:ext cx="10548936" cy="4466944"/>
          </a:xfrm>
        </p:spPr>
        <p:txBody>
          <a:bodyPr/>
          <a:lstStyle>
            <a:lvl1pPr marL="407988" indent="-396875">
              <a:tabLst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095145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 - avslutning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D3DB899-5BD6-894E-9F85-9BB2F0ACB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14" y="275772"/>
            <a:ext cx="3724374" cy="384628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D158097-A2BC-414D-A78A-ED87600F4F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2934" y="4348975"/>
            <a:ext cx="1380866" cy="187340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A69DE51-0791-D342-BA26-0CF50B500701}"/>
              </a:ext>
            </a:extLst>
          </p:cNvPr>
          <p:cNvSpPr txBox="1"/>
          <p:nvPr userDrawn="1"/>
        </p:nvSpPr>
        <p:spPr>
          <a:xfrm>
            <a:off x="1083954" y="5822269"/>
            <a:ext cx="221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www.opinion.no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C3CC218-B390-9043-A383-445DDCDEE975}"/>
              </a:ext>
            </a:extLst>
          </p:cNvPr>
          <p:cNvSpPr txBox="1"/>
          <p:nvPr userDrawn="1"/>
        </p:nvSpPr>
        <p:spPr>
          <a:xfrm>
            <a:off x="3911316" y="5822269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hei@opinion.no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C6CB2B5-6664-CB4B-9611-54572CBFBA62}"/>
              </a:ext>
            </a:extLst>
          </p:cNvPr>
          <p:cNvSpPr txBox="1"/>
          <p:nvPr userDrawn="1"/>
        </p:nvSpPr>
        <p:spPr>
          <a:xfrm>
            <a:off x="6626468" y="5822269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@opinionoslo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7B8E0E7-90B8-4847-B98D-8C7A05921BB9}"/>
              </a:ext>
            </a:extLst>
          </p:cNvPr>
          <p:cNvSpPr txBox="1"/>
          <p:nvPr userDrawn="1"/>
        </p:nvSpPr>
        <p:spPr>
          <a:xfrm>
            <a:off x="8490271" y="473582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Opinion AS  |  Vulkan 16  |  0178 OSLO 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E8F524F3-72B0-734E-B8E2-EC2738D4047F}"/>
              </a:ext>
            </a:extLst>
          </p:cNvPr>
          <p:cNvCxnSpPr/>
          <p:nvPr userDrawn="1"/>
        </p:nvCxnSpPr>
        <p:spPr>
          <a:xfrm>
            <a:off x="3613736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3857D098-7E54-774E-B37D-87A15AE5EA43}"/>
              </a:ext>
            </a:extLst>
          </p:cNvPr>
          <p:cNvCxnSpPr/>
          <p:nvPr userDrawn="1"/>
        </p:nvCxnSpPr>
        <p:spPr>
          <a:xfrm>
            <a:off x="6319764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93154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ste side - avslutning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D3DB899-5BD6-894E-9F85-9BB2F0ACB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14" y="275772"/>
            <a:ext cx="3724374" cy="384628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D158097-A2BC-414D-A78A-ED87600F4F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2934" y="4348975"/>
            <a:ext cx="1380866" cy="187340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A69DE51-0791-D342-BA26-0CF50B500701}"/>
              </a:ext>
            </a:extLst>
          </p:cNvPr>
          <p:cNvSpPr txBox="1"/>
          <p:nvPr userDrawn="1"/>
        </p:nvSpPr>
        <p:spPr>
          <a:xfrm>
            <a:off x="1083954" y="5822269"/>
            <a:ext cx="221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www.opinion.no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C3CC218-B390-9043-A383-445DDCDEE975}"/>
              </a:ext>
            </a:extLst>
          </p:cNvPr>
          <p:cNvSpPr txBox="1"/>
          <p:nvPr userDrawn="1"/>
        </p:nvSpPr>
        <p:spPr>
          <a:xfrm>
            <a:off x="3911316" y="5822269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hei@opinion.no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C6CB2B5-6664-CB4B-9611-54572CBFBA62}"/>
              </a:ext>
            </a:extLst>
          </p:cNvPr>
          <p:cNvSpPr txBox="1"/>
          <p:nvPr userDrawn="1"/>
        </p:nvSpPr>
        <p:spPr>
          <a:xfrm>
            <a:off x="6626468" y="5822269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@opinionoslo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7B8E0E7-90B8-4847-B98D-8C7A05921BB9}"/>
              </a:ext>
            </a:extLst>
          </p:cNvPr>
          <p:cNvSpPr txBox="1"/>
          <p:nvPr userDrawn="1"/>
        </p:nvSpPr>
        <p:spPr>
          <a:xfrm>
            <a:off x="8490271" y="473582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Opinion AS  |  Vulkan 16  |  0178 OSLO 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E8F524F3-72B0-734E-B8E2-EC2738D4047F}"/>
              </a:ext>
            </a:extLst>
          </p:cNvPr>
          <p:cNvCxnSpPr/>
          <p:nvPr userDrawn="1"/>
        </p:nvCxnSpPr>
        <p:spPr>
          <a:xfrm>
            <a:off x="3613736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3857D098-7E54-774E-B37D-87A15AE5EA43}"/>
              </a:ext>
            </a:extLst>
          </p:cNvPr>
          <p:cNvCxnSpPr/>
          <p:nvPr userDrawn="1"/>
        </p:nvCxnSpPr>
        <p:spPr>
          <a:xfrm>
            <a:off x="6319764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73745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ste side - avslutning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D3DB899-5BD6-894E-9F85-9BB2F0ACB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14" y="275772"/>
            <a:ext cx="3724374" cy="384628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D158097-A2BC-414D-A78A-ED87600F4F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2934" y="4348975"/>
            <a:ext cx="1380866" cy="187340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A69DE51-0791-D342-BA26-0CF50B500701}"/>
              </a:ext>
            </a:extLst>
          </p:cNvPr>
          <p:cNvSpPr txBox="1"/>
          <p:nvPr userDrawn="1"/>
        </p:nvSpPr>
        <p:spPr>
          <a:xfrm>
            <a:off x="1083954" y="5822269"/>
            <a:ext cx="221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www.opinion.no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C3CC218-B390-9043-A383-445DDCDEE975}"/>
              </a:ext>
            </a:extLst>
          </p:cNvPr>
          <p:cNvSpPr txBox="1"/>
          <p:nvPr userDrawn="1"/>
        </p:nvSpPr>
        <p:spPr>
          <a:xfrm>
            <a:off x="3911316" y="5822269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hei@opinion.no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C6CB2B5-6664-CB4B-9611-54572CBFBA62}"/>
              </a:ext>
            </a:extLst>
          </p:cNvPr>
          <p:cNvSpPr txBox="1"/>
          <p:nvPr userDrawn="1"/>
        </p:nvSpPr>
        <p:spPr>
          <a:xfrm>
            <a:off x="6626468" y="5822269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@opinionoslo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7B8E0E7-90B8-4847-B98D-8C7A05921BB9}"/>
              </a:ext>
            </a:extLst>
          </p:cNvPr>
          <p:cNvSpPr txBox="1"/>
          <p:nvPr userDrawn="1"/>
        </p:nvSpPr>
        <p:spPr>
          <a:xfrm>
            <a:off x="8490271" y="473582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Opinion AS  |  Vulkan 16  |  0178 OSLO 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E8F524F3-72B0-734E-B8E2-EC2738D4047F}"/>
              </a:ext>
            </a:extLst>
          </p:cNvPr>
          <p:cNvCxnSpPr/>
          <p:nvPr userDrawn="1"/>
        </p:nvCxnSpPr>
        <p:spPr>
          <a:xfrm>
            <a:off x="3613736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3857D098-7E54-774E-B37D-87A15AE5EA43}"/>
              </a:ext>
            </a:extLst>
          </p:cNvPr>
          <p:cNvCxnSpPr/>
          <p:nvPr userDrawn="1"/>
        </p:nvCxnSpPr>
        <p:spPr>
          <a:xfrm>
            <a:off x="6319764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35567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iste side - avslutning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D3DB899-5BD6-894E-9F85-9BB2F0ACB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14" y="275772"/>
            <a:ext cx="3724374" cy="384628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D158097-A2BC-414D-A78A-ED87600F4F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72934" y="4348975"/>
            <a:ext cx="1380866" cy="187340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A69DE51-0791-D342-BA26-0CF50B500701}"/>
              </a:ext>
            </a:extLst>
          </p:cNvPr>
          <p:cNvSpPr txBox="1"/>
          <p:nvPr userDrawn="1"/>
        </p:nvSpPr>
        <p:spPr>
          <a:xfrm>
            <a:off x="1083954" y="5822269"/>
            <a:ext cx="2218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www.opinion.no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C3CC218-B390-9043-A383-445DDCDEE975}"/>
              </a:ext>
            </a:extLst>
          </p:cNvPr>
          <p:cNvSpPr txBox="1"/>
          <p:nvPr userDrawn="1"/>
        </p:nvSpPr>
        <p:spPr>
          <a:xfrm>
            <a:off x="3911316" y="5822269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hei@opinion.no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C6CB2B5-6664-CB4B-9611-54572CBFBA62}"/>
              </a:ext>
            </a:extLst>
          </p:cNvPr>
          <p:cNvSpPr txBox="1"/>
          <p:nvPr userDrawn="1"/>
        </p:nvSpPr>
        <p:spPr>
          <a:xfrm>
            <a:off x="6626468" y="5822269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@opinionoslo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7B8E0E7-90B8-4847-B98D-8C7A05921BB9}"/>
              </a:ext>
            </a:extLst>
          </p:cNvPr>
          <p:cNvSpPr txBox="1"/>
          <p:nvPr userDrawn="1"/>
        </p:nvSpPr>
        <p:spPr>
          <a:xfrm>
            <a:off x="8490271" y="473582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Opinion AS  |  Vulkan 16  |  0178 OSLO 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E8F524F3-72B0-734E-B8E2-EC2738D4047F}"/>
              </a:ext>
            </a:extLst>
          </p:cNvPr>
          <p:cNvCxnSpPr/>
          <p:nvPr userDrawn="1"/>
        </p:nvCxnSpPr>
        <p:spPr>
          <a:xfrm>
            <a:off x="3613736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3857D098-7E54-774E-B37D-87A15AE5EA43}"/>
              </a:ext>
            </a:extLst>
          </p:cNvPr>
          <p:cNvCxnSpPr/>
          <p:nvPr userDrawn="1"/>
        </p:nvCxnSpPr>
        <p:spPr>
          <a:xfrm>
            <a:off x="6319764" y="5822269"/>
            <a:ext cx="0" cy="4001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53434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te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" name="Tabell 1"/>
          <p:cNvGraphicFramePr/>
          <p:nvPr/>
        </p:nvGraphicFramePr>
        <p:xfrm>
          <a:off x="76200" y="6524625"/>
          <a:ext cx="2254250" cy="282575"/>
        </p:xfrm>
        <a:graphic>
          <a:graphicData uri="http://schemas.openxmlformats.org/drawingml/2006/table">
            <a:tbl>
              <a:tblPr/>
              <a:tblGrid>
                <a:gridCol w="225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2575">
                <a:tc>
                  <a:txBody>
                    <a:bodyPr/>
                    <a:lstStyle/>
                    <a:p>
                      <a:pPr algn="l" defTabSz="914400">
                        <a:tabLst>
                          <a:tab pos="1270000" algn="l"/>
                        </a:tabLst>
                        <a:def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900"/>
                    </a:p>
                  </a:txBody>
                  <a:tcPr marL="25400" marR="25400" marT="25400" marB="25400" anchor="ctr" horzOverflow="overflow">
                    <a:lnL w="381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7" name="Titteltekst"/>
          <p:cNvSpPr txBox="1">
            <a:spLocks noGrp="1"/>
          </p:cNvSpPr>
          <p:nvPr>
            <p:ph type="title"/>
          </p:nvPr>
        </p:nvSpPr>
        <p:spPr>
          <a:xfrm>
            <a:off x="361950" y="695325"/>
            <a:ext cx="11458576" cy="542926"/>
          </a:xfrm>
          <a:prstGeom prst="rect">
            <a:avLst/>
          </a:prstGeom>
        </p:spPr>
        <p:txBody>
          <a:bodyPr lIns="76200" tIns="76200" rIns="76200" bIns="76200">
            <a:noAutofit/>
          </a:bodyPr>
          <a:lstStyle>
            <a:lvl1pPr defTabSz="409575">
              <a:lnSpc>
                <a:spcPct val="100000"/>
              </a:lnSpc>
              <a:defRPr sz="3000" b="0" spc="0">
                <a:solidFill>
                  <a:srgbClr val="60606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Titteltekst</a:t>
            </a:r>
          </a:p>
        </p:txBody>
      </p:sp>
      <p:sp>
        <p:nvSpPr>
          <p:cNvPr id="248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1858558" y="38100"/>
            <a:ext cx="234051" cy="215901"/>
          </a:xfrm>
          <a:prstGeom prst="rect">
            <a:avLst/>
          </a:prstGeom>
        </p:spPr>
        <p:txBody>
          <a:bodyPr wrap="square" lIns="76200" tIns="76200" rIns="76200" bIns="76200" anchor="t"/>
          <a:lstStyle>
            <a:lvl1pPr algn="r" defTabSz="619125"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8143985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- Sett inn bil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6097BB51-412C-894A-9385-416F103C8C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3626068"/>
            <a:ext cx="6868719" cy="1397877"/>
          </a:xfrm>
          <a:noFill/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nb-NO"/>
              <a:t>SKRIV INN TITTEL (BRUK KUN STORE BOKSTAVER)</a:t>
            </a:r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B2606950-4CCD-2347-AB78-087519FC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5023945"/>
            <a:ext cx="6868719" cy="461665"/>
          </a:xfrm>
          <a:noFill/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27457A1-11E8-134B-8899-25348F915C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1" y="472967"/>
            <a:ext cx="964573" cy="1308537"/>
          </a:xfrm>
          <a:prstGeom prst="rect">
            <a:avLst/>
          </a:prstGeom>
        </p:spPr>
      </p:pic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263870CD-A991-054F-8C0C-61B1921269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6046424"/>
            <a:ext cx="6877050" cy="385763"/>
          </a:xfrm>
        </p:spPr>
        <p:txBody>
          <a:bodyPr>
            <a:normAutofit/>
          </a:bodyPr>
          <a:lstStyle>
            <a:lvl1pPr marL="0" indent="0">
              <a:buNone/>
              <a:defRPr lang="nb-NO" sz="1200" kern="1200" smtClean="0">
                <a:solidFill>
                  <a:schemeClr val="bg1"/>
                </a:solidFill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nb-NO" sz="1200"/>
              <a:t>Ditt navn </a:t>
            </a:r>
            <a:r>
              <a:rPr lang="nb-NO" sz="1200" kern="1200">
                <a:solidFill>
                  <a:schemeClr val="accent6"/>
                </a:solidFill>
                <a:latin typeface="+mn-lt"/>
              </a:rPr>
              <a:t>// </a:t>
            </a:r>
            <a:r>
              <a:rPr lang="nb-NO" sz="1200" kern="1200">
                <a:solidFill>
                  <a:schemeClr val="accent6"/>
                </a:solidFill>
                <a:latin typeface="+mn-lt"/>
                <a:ea typeface="Century Gothic" charset="0"/>
                <a:cs typeface="Century Gothic" charset="0"/>
              </a:rPr>
              <a:t>mailadresse // dato for rapport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6337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sjektinfor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85327"/>
            <a:ext cx="10744200" cy="809559"/>
          </a:xfrm>
        </p:spPr>
        <p:txBody>
          <a:bodyPr anchor="b"/>
          <a:lstStyle/>
          <a:p>
            <a:r>
              <a:rPr lang="nb-NO"/>
              <a:t>Prosjektinformasjon</a:t>
            </a: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461415" y="1562390"/>
            <a:ext cx="623999" cy="58799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err="1"/>
          </a:p>
        </p:txBody>
      </p:sp>
      <p:sp>
        <p:nvSpPr>
          <p:cNvPr id="27" name="TextBox 26"/>
          <p:cNvSpPr txBox="1"/>
          <p:nvPr/>
        </p:nvSpPr>
        <p:spPr>
          <a:xfrm>
            <a:off x="2219281" y="1757016"/>
            <a:ext cx="226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noProof="0">
                <a:latin typeface="Arial"/>
                <a:cs typeface="Arial"/>
              </a:rPr>
              <a:t>OPPDRAGSGIVER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5915549" y="1208227"/>
            <a:ext cx="0" cy="4718251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63666" y="3171979"/>
            <a:ext cx="9267300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1461415" y="4791039"/>
            <a:ext cx="623999" cy="58799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err="1"/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2258353" y="2254824"/>
            <a:ext cx="3273240" cy="348268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Kundenavn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2258353" y="2590705"/>
            <a:ext cx="3273240" cy="348268"/>
          </a:xfrm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Kontaktperson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2253883" y="1701470"/>
            <a:ext cx="0" cy="4442771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253883" y="2136832"/>
            <a:ext cx="3661667" cy="0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1462967" y="3246579"/>
            <a:ext cx="623999" cy="58799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err="1"/>
          </a:p>
        </p:txBody>
      </p:sp>
      <p:sp>
        <p:nvSpPr>
          <p:cNvPr id="72" name="TextBox 71"/>
          <p:cNvSpPr txBox="1"/>
          <p:nvPr/>
        </p:nvSpPr>
        <p:spPr>
          <a:xfrm>
            <a:off x="2277405" y="3425108"/>
            <a:ext cx="226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noProof="0">
                <a:latin typeface="Arial"/>
                <a:cs typeface="Arial"/>
              </a:rPr>
              <a:t>FORMÅL</a:t>
            </a:r>
          </a:p>
        </p:txBody>
      </p:sp>
      <p:sp>
        <p:nvSpPr>
          <p:cNvPr id="7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2258353" y="3916486"/>
            <a:ext cx="3273240" cy="685671"/>
          </a:xfrm>
          <a:ln>
            <a:noFill/>
          </a:ln>
        </p:spPr>
        <p:txBody>
          <a:bodyPr anchor="t">
            <a:noAutofit/>
          </a:bodyPr>
          <a:lstStyle>
            <a:lvl1pPr marL="0" indent="0" algn="l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Kort beskrivelse av prosjektets hensikt og formål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1363666" y="4707311"/>
            <a:ext cx="9267300" cy="0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253883" y="3794565"/>
            <a:ext cx="3661667" cy="0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277405" y="4984998"/>
            <a:ext cx="226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noProof="0">
                <a:latin typeface="Arial"/>
                <a:cs typeface="Arial"/>
              </a:rPr>
              <a:t>GJENNOMFØRING</a:t>
            </a:r>
          </a:p>
        </p:txBody>
      </p:sp>
      <p:cxnSp>
        <p:nvCxnSpPr>
          <p:cNvPr id="83" name="Straight Connector 82"/>
          <p:cNvCxnSpPr/>
          <p:nvPr/>
        </p:nvCxnSpPr>
        <p:spPr>
          <a:xfrm>
            <a:off x="2290895" y="5354455"/>
            <a:ext cx="3661667" cy="0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260233" y="5469458"/>
            <a:ext cx="3273240" cy="1007654"/>
          </a:xfrm>
          <a:ln>
            <a:noFill/>
          </a:ln>
        </p:spPr>
        <p:txBody>
          <a:bodyPr anchor="t">
            <a:noAutofit/>
          </a:bodyPr>
          <a:lstStyle>
            <a:lvl1pPr marL="0" indent="0" algn="l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Dato/ tidsrom og annen praktisk info om feltarbeid</a:t>
            </a:r>
          </a:p>
        </p:txBody>
      </p:sp>
      <p:sp>
        <p:nvSpPr>
          <p:cNvPr id="85" name="Oval 84"/>
          <p:cNvSpPr/>
          <p:nvPr/>
        </p:nvSpPr>
        <p:spPr>
          <a:xfrm>
            <a:off x="6176830" y="1562390"/>
            <a:ext cx="623999" cy="58799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err="1"/>
          </a:p>
        </p:txBody>
      </p:sp>
      <p:sp>
        <p:nvSpPr>
          <p:cNvPr id="86" name="TextBox 85"/>
          <p:cNvSpPr txBox="1"/>
          <p:nvPr/>
        </p:nvSpPr>
        <p:spPr>
          <a:xfrm>
            <a:off x="6934696" y="1757016"/>
            <a:ext cx="226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noProof="0">
                <a:latin typeface="Arial"/>
                <a:cs typeface="Arial"/>
              </a:rPr>
              <a:t>METODE</a:t>
            </a:r>
          </a:p>
        </p:txBody>
      </p:sp>
      <p:sp>
        <p:nvSpPr>
          <p:cNvPr id="88" name="Oval 87"/>
          <p:cNvSpPr/>
          <p:nvPr/>
        </p:nvSpPr>
        <p:spPr>
          <a:xfrm>
            <a:off x="6176830" y="4791039"/>
            <a:ext cx="623999" cy="58799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err="1"/>
          </a:p>
        </p:txBody>
      </p:sp>
      <p:sp>
        <p:nvSpPr>
          <p:cNvPr id="90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973767" y="2254822"/>
            <a:ext cx="3273238" cy="720243"/>
          </a:xfrm>
          <a:ln>
            <a:noFill/>
          </a:ln>
        </p:spPr>
        <p:txBody>
          <a:bodyPr anchor="t">
            <a:noAutofit/>
          </a:bodyPr>
          <a:lstStyle>
            <a:lvl1pPr marL="0" indent="0" algn="l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Kort om metode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6969297" y="1701470"/>
            <a:ext cx="0" cy="4442771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6969297" y="2136832"/>
            <a:ext cx="3661667" cy="0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6178382" y="3246579"/>
            <a:ext cx="623999" cy="58799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err="1"/>
          </a:p>
        </p:txBody>
      </p:sp>
      <p:sp>
        <p:nvSpPr>
          <p:cNvPr id="96" name="TextBox 95"/>
          <p:cNvSpPr txBox="1"/>
          <p:nvPr/>
        </p:nvSpPr>
        <p:spPr>
          <a:xfrm>
            <a:off x="6992819" y="3425108"/>
            <a:ext cx="226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noProof="0">
                <a:latin typeface="Arial"/>
                <a:cs typeface="Arial"/>
              </a:rPr>
              <a:t>MÅLGRUPPE</a:t>
            </a:r>
          </a:p>
        </p:txBody>
      </p:sp>
      <p:sp>
        <p:nvSpPr>
          <p:cNvPr id="97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6973767" y="3916486"/>
            <a:ext cx="3273240" cy="685671"/>
          </a:xfrm>
          <a:ln>
            <a:noFill/>
          </a:ln>
        </p:spPr>
        <p:txBody>
          <a:bodyPr anchor="t">
            <a:noAutofit/>
          </a:bodyPr>
          <a:lstStyle>
            <a:lvl1pPr marL="0" indent="0" algn="l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Populasjon og kriterier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6969297" y="3794565"/>
            <a:ext cx="3661667" cy="0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6992819" y="4984997"/>
            <a:ext cx="226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noProof="0">
                <a:latin typeface="Arial"/>
                <a:cs typeface="Arial"/>
              </a:rPr>
              <a:t>UTVALG</a:t>
            </a:r>
          </a:p>
        </p:txBody>
      </p:sp>
      <p:sp>
        <p:nvSpPr>
          <p:cNvPr id="10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6975647" y="5469458"/>
            <a:ext cx="3273240" cy="1007654"/>
          </a:xfrm>
          <a:ln>
            <a:noFill/>
          </a:ln>
        </p:spPr>
        <p:txBody>
          <a:bodyPr anchor="t">
            <a:noAutofit/>
          </a:bodyPr>
          <a:lstStyle>
            <a:lvl1pPr marL="0" indent="0" algn="l">
              <a:buNone/>
              <a:defRPr sz="14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Antall, info om vekting eller lignende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6969297" y="5351596"/>
            <a:ext cx="3661667" cy="0"/>
          </a:xfrm>
          <a:prstGeom prst="line">
            <a:avLst/>
          </a:prstGeom>
          <a:ln w="6350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9" name="Picture 108" descr="noun_174068_cc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526" y="1616641"/>
            <a:ext cx="628820" cy="466219"/>
          </a:xfrm>
          <a:prstGeom prst="rect">
            <a:avLst/>
          </a:prstGeom>
        </p:spPr>
      </p:pic>
      <p:pic>
        <p:nvPicPr>
          <p:cNvPr id="110" name="Picture 109" descr="noun_174061_cc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3561" y="3319449"/>
            <a:ext cx="620185" cy="432027"/>
          </a:xfrm>
          <a:prstGeom prst="rect">
            <a:avLst/>
          </a:prstGeom>
        </p:spPr>
      </p:pic>
      <p:pic>
        <p:nvPicPr>
          <p:cNvPr id="111" name="Picture 110" descr="noun_174073_cc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1367" y="4871854"/>
            <a:ext cx="615600" cy="439307"/>
          </a:xfrm>
          <a:prstGeom prst="rect">
            <a:avLst/>
          </a:prstGeom>
          <a:ln>
            <a:noFill/>
          </a:ln>
        </p:spPr>
      </p:pic>
      <p:pic>
        <p:nvPicPr>
          <p:cNvPr id="112" name="Picture 111" descr="noun_174040_cc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856" y="4865921"/>
            <a:ext cx="583407" cy="437444"/>
          </a:xfrm>
          <a:prstGeom prst="rect">
            <a:avLst/>
          </a:prstGeom>
        </p:spPr>
      </p:pic>
      <p:pic>
        <p:nvPicPr>
          <p:cNvPr id="113" name="Picture 112" descr="noun_174027_cc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3482" y="3310569"/>
            <a:ext cx="581425" cy="432237"/>
          </a:xfrm>
          <a:prstGeom prst="rect">
            <a:avLst/>
          </a:prstGeom>
        </p:spPr>
      </p:pic>
      <p:pic>
        <p:nvPicPr>
          <p:cNvPr id="114" name="Picture 113" descr="noun_174059_cc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1365" y="1643534"/>
            <a:ext cx="614049" cy="467467"/>
          </a:xfrm>
          <a:prstGeom prst="rect">
            <a:avLst/>
          </a:prstGeom>
        </p:spPr>
      </p:pic>
      <p:sp>
        <p:nvSpPr>
          <p:cNvPr id="41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5770041" y="6492875"/>
            <a:ext cx="65191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7E8B0-A2A7-4B0F-B5F8-F72AD7E81E7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107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DC73B9-A9ED-5D45-8E22-4A4BEFD159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24002"/>
            <a:ext cx="5054600" cy="39688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BC65CEE-F8D6-AA4F-A5FD-1B0775FFB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5325" y="2124002"/>
            <a:ext cx="5058000" cy="39688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D7030F76-09EF-DFF5-8150-E032D1E4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02F70E8-BEF2-4369-FDEC-EF5F6056A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8" y="-1"/>
            <a:ext cx="12245393" cy="739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34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sje tom 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F24E1-61E1-374E-8ECC-4FC61A73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D3DB899-5BD6-894E-9F85-9BB2F0ACB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14" y="275772"/>
            <a:ext cx="3724374" cy="384628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255A19B-FEA7-2248-9BE0-9031404A4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1657" y="5965903"/>
            <a:ext cx="443736" cy="452090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54DCD4B8-F722-9143-8966-F169B96736D0}"/>
              </a:ext>
            </a:extLst>
          </p:cNvPr>
          <p:cNvSpPr txBox="1">
            <a:spLocks/>
          </p:cNvSpPr>
          <p:nvPr userDrawn="1"/>
        </p:nvSpPr>
        <p:spPr>
          <a:xfrm>
            <a:off x="3772624" y="3189066"/>
            <a:ext cx="8100060" cy="961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3118178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sje tom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F24E1-61E1-374E-8ECC-4FC61A73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5370CD3-C0C6-A443-8C26-13EB4DD56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34317" y="343350"/>
            <a:ext cx="4005946" cy="387079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4995906-4EC4-8D43-B1C9-4139D0067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1657" y="5965903"/>
            <a:ext cx="443736" cy="452090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437E8733-0DFC-C341-9BDF-A96794F970EF}"/>
              </a:ext>
            </a:extLst>
          </p:cNvPr>
          <p:cNvSpPr txBox="1">
            <a:spLocks/>
          </p:cNvSpPr>
          <p:nvPr userDrawn="1"/>
        </p:nvSpPr>
        <p:spPr>
          <a:xfrm>
            <a:off x="1131024" y="3409203"/>
            <a:ext cx="8100060" cy="961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6972695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sje tom 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F24E1-61E1-374E-8ECC-4FC61A73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D14DC52-C22F-4F43-9F7C-2A76D1B76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14" y="2358823"/>
            <a:ext cx="3201990" cy="420914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FE39440-E871-1948-83CA-5ED7B15A75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1657" y="5965903"/>
            <a:ext cx="443736" cy="452090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CC9A80FF-1226-D544-9A8B-56F0946010D7}"/>
              </a:ext>
            </a:extLst>
          </p:cNvPr>
          <p:cNvSpPr txBox="1">
            <a:spLocks/>
          </p:cNvSpPr>
          <p:nvPr userDrawn="1"/>
        </p:nvSpPr>
        <p:spPr>
          <a:xfrm>
            <a:off x="3772625" y="974765"/>
            <a:ext cx="8100060" cy="961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41331345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sje tom 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6F24E1-61E1-374E-8ECC-4FC61A73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1995C21-C1E0-DA4E-8059-B767A6754C91}"/>
              </a:ext>
            </a:extLst>
          </p:cNvPr>
          <p:cNvSpPr/>
          <p:nvPr userDrawn="1"/>
        </p:nvSpPr>
        <p:spPr>
          <a:xfrm>
            <a:off x="319314" y="275772"/>
            <a:ext cx="11553371" cy="6292192"/>
          </a:xfrm>
          <a:prstGeom prst="rect">
            <a:avLst/>
          </a:prstGeom>
          <a:solidFill>
            <a:srgbClr val="F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8AA0ACA-5189-E049-963B-1C66552F9E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1657" y="5965903"/>
            <a:ext cx="443736" cy="452090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FA0839F3-EE1C-6F44-86C1-28C93C5057A8}"/>
              </a:ext>
            </a:extLst>
          </p:cNvPr>
          <p:cNvSpPr txBox="1">
            <a:spLocks/>
          </p:cNvSpPr>
          <p:nvPr userDrawn="1"/>
        </p:nvSpPr>
        <p:spPr>
          <a:xfrm>
            <a:off x="838200" y="974765"/>
            <a:ext cx="8100060" cy="961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49488922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100060" cy="96186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6CE9B7D-EDDF-3E4F-8F38-D4FC84497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3573">
            <a:off x="8774244" y="-874625"/>
            <a:ext cx="4130635" cy="3480725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8DE3961-6858-9345-93E5-6F91D2C20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1657" y="5965903"/>
            <a:ext cx="443736" cy="4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733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02590" cy="96186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7B1CD45-7D4B-CC45-818A-D8EA2EB93DF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549400"/>
            <a:ext cx="10502590" cy="46291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75359DD-2214-EA42-B5C0-393382073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1657" y="5965903"/>
            <a:ext cx="443736" cy="4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94297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ide med tittel 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258" y="2606521"/>
            <a:ext cx="10402229" cy="961869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55166216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om side med tittel gr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912" y="2807243"/>
            <a:ext cx="8084633" cy="2255411"/>
          </a:xfrm>
        </p:spPr>
        <p:txBody>
          <a:bodyPr>
            <a:norm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9A25E90-A795-F241-A08D-EF562CF76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724374" cy="384628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52A739A-ED97-7F4A-AC08-4C23DEA11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1657" y="5965903"/>
            <a:ext cx="443736" cy="45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26204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om grå/g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F7AC4E6-FCB9-8644-953C-3FEA693F4398}"/>
              </a:ext>
            </a:extLst>
          </p:cNvPr>
          <p:cNvSpPr/>
          <p:nvPr userDrawn="1"/>
        </p:nvSpPr>
        <p:spPr>
          <a:xfrm>
            <a:off x="423746" y="365126"/>
            <a:ext cx="4861932" cy="61360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8" y="599301"/>
            <a:ext cx="4157547" cy="204353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0444F7C-BACB-FD46-A269-5774E46C7A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6288" y="2809875"/>
            <a:ext cx="4157662" cy="3211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tekst eller innhold</a:t>
            </a:r>
          </a:p>
        </p:txBody>
      </p:sp>
    </p:spTree>
    <p:extLst>
      <p:ext uri="{BB962C8B-B14F-4D97-AF65-F5344CB8AC3E}">
        <p14:creationId xmlns:p14="http://schemas.microsoft.com/office/powerpoint/2010/main" val="1315640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e innsikter vertikal grø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1A33F82-8646-6845-9822-41BF742525D8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ittel 11">
            <a:extLst>
              <a:ext uri="{FF2B5EF4-FFF2-40B4-BE49-F238E27FC236}">
                <a16:creationId xmlns:a16="http://schemas.microsoft.com/office/drawing/2014/main" id="{748B0DA0-505C-FE4D-90D6-056F6297504F}"/>
              </a:ext>
            </a:extLst>
          </p:cNvPr>
          <p:cNvSpPr txBox="1">
            <a:spLocks/>
          </p:cNvSpPr>
          <p:nvPr userDrawn="1"/>
        </p:nvSpPr>
        <p:spPr>
          <a:xfrm>
            <a:off x="839788" y="1852986"/>
            <a:ext cx="2455503" cy="32124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nb-NO" sz="11500">
                <a:solidFill>
                  <a:schemeClr val="accent1">
                    <a:lumMod val="20000"/>
                    <a:lumOff val="80000"/>
                  </a:schemeClr>
                </a:solidFill>
              </a:rPr>
              <a:t>TRE</a:t>
            </a:r>
            <a:r>
              <a:rPr lang="nb-NO" sz="8800">
                <a:solidFill>
                  <a:schemeClr val="bg1"/>
                </a:solidFill>
              </a:rPr>
              <a:t> </a:t>
            </a:r>
            <a:r>
              <a:rPr lang="nb-NO" sz="3600">
                <a:solidFill>
                  <a:schemeClr val="bg1"/>
                </a:solidFill>
              </a:rPr>
              <a:t>VIKTIGSTE </a:t>
            </a:r>
            <a:r>
              <a:rPr lang="nb-NO" sz="3600" i="0">
                <a:solidFill>
                  <a:schemeClr val="bg1"/>
                </a:solidFill>
              </a:rPr>
              <a:t>INNSIKTER </a:t>
            </a:r>
            <a:br>
              <a:rPr lang="nb-NO" sz="3600" i="0">
                <a:solidFill>
                  <a:schemeClr val="bg1"/>
                </a:solidFill>
              </a:rPr>
            </a:br>
            <a:r>
              <a:rPr lang="nb-NO" sz="3600" i="0">
                <a:solidFill>
                  <a:schemeClr val="bg1"/>
                </a:solidFill>
              </a:rPr>
              <a:t>OG FUNN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7DF83085-7DEF-A548-ABFE-360FCC6D4EC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1532" y="459963"/>
            <a:ext cx="1085078" cy="1085078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A7BB28BA-5646-A64A-95B7-5D6A463BDFDB}"/>
              </a:ext>
            </a:extLst>
          </p:cNvPr>
          <p:cNvSpPr/>
          <p:nvPr userDrawn="1"/>
        </p:nvSpPr>
        <p:spPr>
          <a:xfrm>
            <a:off x="4475163" y="1732205"/>
            <a:ext cx="767866" cy="7678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49963F5-F785-D14B-A804-51F119BED8EA}"/>
              </a:ext>
            </a:extLst>
          </p:cNvPr>
          <p:cNvSpPr/>
          <p:nvPr userDrawn="1"/>
        </p:nvSpPr>
        <p:spPr>
          <a:xfrm>
            <a:off x="4475163" y="3553067"/>
            <a:ext cx="767866" cy="7678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E531957-7D85-8247-BEE8-78AFA2151DB1}"/>
              </a:ext>
            </a:extLst>
          </p:cNvPr>
          <p:cNvSpPr/>
          <p:nvPr userDrawn="1"/>
        </p:nvSpPr>
        <p:spPr>
          <a:xfrm>
            <a:off x="4475163" y="5373929"/>
            <a:ext cx="767866" cy="7678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6BBC52E5-B1A8-D54D-8D02-A4F69220B4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0225" y="1421506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/>
              <a:t>Skriv inn første hovedfunn</a:t>
            </a:r>
          </a:p>
        </p:txBody>
      </p:sp>
      <p:pic>
        <p:nvPicPr>
          <p:cNvPr id="30" name="Bilde 29">
            <a:extLst>
              <a:ext uri="{FF2B5EF4-FFF2-40B4-BE49-F238E27FC236}">
                <a16:creationId xmlns:a16="http://schemas.microsoft.com/office/drawing/2014/main" id="{7A73CB26-3347-7E4A-BA0F-D070778DCD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9CEF5868-71CB-564C-8A8F-08C5CFDCD7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25" y="3242368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/>
              <a:t>Skriv inn andre hovedfunn</a:t>
            </a:r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7277EAD6-5CB2-444F-B285-0FA907B0B4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0225" y="5063230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/>
              <a:t>Skriv inn tredje hovedfunn</a:t>
            </a:r>
          </a:p>
        </p:txBody>
      </p:sp>
    </p:spTree>
    <p:extLst>
      <p:ext uri="{BB962C8B-B14F-4D97-AF65-F5344CB8AC3E}">
        <p14:creationId xmlns:p14="http://schemas.microsoft.com/office/powerpoint/2010/main" val="152847149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om grønn/g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F7AC4E6-FCB9-8644-953C-3FEA693F4398}"/>
              </a:ext>
            </a:extLst>
          </p:cNvPr>
          <p:cNvSpPr/>
          <p:nvPr userDrawn="1"/>
        </p:nvSpPr>
        <p:spPr>
          <a:xfrm>
            <a:off x="423746" y="365126"/>
            <a:ext cx="4861932" cy="6136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8" y="599301"/>
            <a:ext cx="4157547" cy="204353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C290F80F-D328-0646-9F03-3A1A381E8D6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6288" y="2809875"/>
            <a:ext cx="4157662" cy="3211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tekst eller innhold</a:t>
            </a:r>
          </a:p>
        </p:txBody>
      </p:sp>
    </p:spTree>
    <p:extLst>
      <p:ext uri="{BB962C8B-B14F-4D97-AF65-F5344CB8AC3E}">
        <p14:creationId xmlns:p14="http://schemas.microsoft.com/office/powerpoint/2010/main" val="251235421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om rød/g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F7AC4E6-FCB9-8644-953C-3FEA693F4398}"/>
              </a:ext>
            </a:extLst>
          </p:cNvPr>
          <p:cNvSpPr/>
          <p:nvPr userDrawn="1"/>
        </p:nvSpPr>
        <p:spPr>
          <a:xfrm>
            <a:off x="423746" y="365126"/>
            <a:ext cx="4861932" cy="61360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8" y="599301"/>
            <a:ext cx="4157547" cy="204353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EC880750-B43F-FB49-B382-09D52AAE4B7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6288" y="2809875"/>
            <a:ext cx="4157662" cy="3211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tekst eller innhold</a:t>
            </a:r>
          </a:p>
        </p:txBody>
      </p:sp>
    </p:spTree>
    <p:extLst>
      <p:ext uri="{BB962C8B-B14F-4D97-AF65-F5344CB8AC3E}">
        <p14:creationId xmlns:p14="http://schemas.microsoft.com/office/powerpoint/2010/main" val="3635211470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tom blå/gu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F7AC4E6-FCB9-8644-953C-3FEA693F4398}"/>
              </a:ext>
            </a:extLst>
          </p:cNvPr>
          <p:cNvSpPr/>
          <p:nvPr userDrawn="1"/>
        </p:nvSpPr>
        <p:spPr>
          <a:xfrm>
            <a:off x="423746" y="365126"/>
            <a:ext cx="4861932" cy="6136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38" y="599301"/>
            <a:ext cx="4157547" cy="204353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4">
            <a:extLst>
              <a:ext uri="{FF2B5EF4-FFF2-40B4-BE49-F238E27FC236}">
                <a16:creationId xmlns:a16="http://schemas.microsoft.com/office/drawing/2014/main" id="{40FADFA8-AB7C-334C-8A40-228B01B662B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6288" y="2809875"/>
            <a:ext cx="4157662" cy="3211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tekst eller innhold</a:t>
            </a:r>
          </a:p>
        </p:txBody>
      </p:sp>
    </p:spTree>
    <p:extLst>
      <p:ext uri="{BB962C8B-B14F-4D97-AF65-F5344CB8AC3E}">
        <p14:creationId xmlns:p14="http://schemas.microsoft.com/office/powerpoint/2010/main" val="4230127186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ramme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96C9BF-4391-BB4C-9F36-199050B86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02538" y="6495393"/>
            <a:ext cx="386923" cy="378543"/>
          </a:xfrm>
          <a:prstGeom prst="rect">
            <a:avLst/>
          </a:prstGeom>
        </p:spPr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FEE9574-9622-D047-89BD-520D50555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005" y="364468"/>
            <a:ext cx="11329987" cy="613092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4083259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ramme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96C9BF-4391-BB4C-9F36-199050B86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02538" y="6495393"/>
            <a:ext cx="386923" cy="378543"/>
          </a:xfrm>
          <a:prstGeom prst="rect">
            <a:avLst/>
          </a:prstGeom>
        </p:spPr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FEE9574-9622-D047-89BD-520D50555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005" y="364468"/>
            <a:ext cx="11329987" cy="613092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5946148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ramme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96C9BF-4391-BB4C-9F36-199050B86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02538" y="6495393"/>
            <a:ext cx="386923" cy="378543"/>
          </a:xfrm>
          <a:prstGeom prst="rect">
            <a:avLst/>
          </a:prstGeom>
        </p:spPr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FEE9574-9622-D047-89BD-520D50555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005" y="364468"/>
            <a:ext cx="11329987" cy="613092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7698752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ramme gu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896C9BF-4391-BB4C-9F36-199050B86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02538" y="6495393"/>
            <a:ext cx="386923" cy="378543"/>
          </a:xfrm>
          <a:prstGeom prst="rect">
            <a:avLst/>
          </a:prstGeom>
        </p:spPr>
        <p:txBody>
          <a:bodyPr/>
          <a:lstStyle/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FEE9574-9622-D047-89BD-520D505556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005" y="364468"/>
            <a:ext cx="11329987" cy="6130925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9964742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bilde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9932"/>
            <a:ext cx="4059264" cy="587546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98943" y="620713"/>
            <a:ext cx="6524786" cy="58746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0024780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liggende bilde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19932"/>
            <a:ext cx="10785529" cy="1585386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199" y="2366682"/>
            <a:ext cx="10785530" cy="41287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9058136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fire bilder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9932"/>
            <a:ext cx="4059264" cy="587546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98943" y="620713"/>
            <a:ext cx="3316637" cy="28509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6A7BABBF-AB83-5A4E-A3A0-0275503B91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17059" y="619932"/>
            <a:ext cx="3316637" cy="28509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93A00AE6-18F6-DB4E-88AB-5805B4CB5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98943" y="3643705"/>
            <a:ext cx="3316637" cy="28509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B6A73B9A-2141-C148-B78B-F959C76DEE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17059" y="3642924"/>
            <a:ext cx="3316637" cy="28509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22748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re innsikter vertikal grø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1A33F82-8646-6845-9822-41BF742525D8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ittel 11">
            <a:extLst>
              <a:ext uri="{FF2B5EF4-FFF2-40B4-BE49-F238E27FC236}">
                <a16:creationId xmlns:a16="http://schemas.microsoft.com/office/drawing/2014/main" id="{748B0DA0-505C-FE4D-90D6-056F6297504F}"/>
              </a:ext>
            </a:extLst>
          </p:cNvPr>
          <p:cNvSpPr txBox="1">
            <a:spLocks/>
          </p:cNvSpPr>
          <p:nvPr userDrawn="1"/>
        </p:nvSpPr>
        <p:spPr>
          <a:xfrm>
            <a:off x="839788" y="1852986"/>
            <a:ext cx="2455503" cy="32124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nb-NO" sz="11500">
                <a:solidFill>
                  <a:schemeClr val="accent2">
                    <a:lumMod val="20000"/>
                    <a:lumOff val="80000"/>
                  </a:schemeClr>
                </a:solidFill>
              </a:rPr>
              <a:t>TRE</a:t>
            </a:r>
            <a:r>
              <a:rPr lang="nb-NO" sz="8800">
                <a:solidFill>
                  <a:schemeClr val="bg1"/>
                </a:solidFill>
              </a:rPr>
              <a:t> </a:t>
            </a:r>
            <a:r>
              <a:rPr lang="nb-NO" sz="3600">
                <a:solidFill>
                  <a:schemeClr val="bg1"/>
                </a:solidFill>
              </a:rPr>
              <a:t>VIKTIGSTE </a:t>
            </a:r>
            <a:r>
              <a:rPr lang="nb-NO" sz="3600" i="0">
                <a:solidFill>
                  <a:schemeClr val="bg1"/>
                </a:solidFill>
              </a:rPr>
              <a:t>INNSIKTER </a:t>
            </a:r>
            <a:br>
              <a:rPr lang="nb-NO" sz="3600" i="0">
                <a:solidFill>
                  <a:schemeClr val="bg1"/>
                </a:solidFill>
              </a:rPr>
            </a:br>
            <a:r>
              <a:rPr lang="nb-NO" sz="3600" i="0">
                <a:solidFill>
                  <a:schemeClr val="bg1"/>
                </a:solidFill>
              </a:rPr>
              <a:t>OG FUNN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7DF83085-7DEF-A548-ABFE-360FCC6D4EC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1532" y="459963"/>
            <a:ext cx="1085078" cy="1085078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A7BB28BA-5646-A64A-95B7-5D6A463BDFDB}"/>
              </a:ext>
            </a:extLst>
          </p:cNvPr>
          <p:cNvSpPr/>
          <p:nvPr userDrawn="1"/>
        </p:nvSpPr>
        <p:spPr>
          <a:xfrm>
            <a:off x="4475163" y="1732205"/>
            <a:ext cx="767866" cy="767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49963F5-F785-D14B-A804-51F119BED8EA}"/>
              </a:ext>
            </a:extLst>
          </p:cNvPr>
          <p:cNvSpPr/>
          <p:nvPr userDrawn="1"/>
        </p:nvSpPr>
        <p:spPr>
          <a:xfrm>
            <a:off x="4475163" y="3553067"/>
            <a:ext cx="767866" cy="767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E531957-7D85-8247-BEE8-78AFA2151DB1}"/>
              </a:ext>
            </a:extLst>
          </p:cNvPr>
          <p:cNvSpPr/>
          <p:nvPr userDrawn="1"/>
        </p:nvSpPr>
        <p:spPr>
          <a:xfrm>
            <a:off x="4475163" y="5373929"/>
            <a:ext cx="767866" cy="7678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 sz="3200" b="1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3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C41BB7AE-8AA1-154E-AC76-7EB5356B61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5F329DF4-E0F3-554A-8138-BEA1ED5CCB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0225" y="1421506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/>
              <a:t>Skriv inn første hovedfunn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9B984E01-F479-9248-917D-D0DDACA83F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0225" y="3242368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/>
              <a:t>Skriv inn andre hovedfunn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8BBBDF45-9002-5241-B4D6-BB07CA4FC7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0225" y="5063230"/>
            <a:ext cx="5778500" cy="1389263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nb-NO"/>
              <a:t>Skriv inn tredje hovedfunn</a:t>
            </a:r>
          </a:p>
        </p:txBody>
      </p:sp>
    </p:spTree>
    <p:extLst>
      <p:ext uri="{BB962C8B-B14F-4D97-AF65-F5344CB8AC3E}">
        <p14:creationId xmlns:p14="http://schemas.microsoft.com/office/powerpoint/2010/main" val="45804808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to bilder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9932"/>
            <a:ext cx="4059264" cy="587546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98943" y="620713"/>
            <a:ext cx="3316637" cy="58754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6A7BABBF-AB83-5A4E-A3A0-0275503B91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17059" y="619932"/>
            <a:ext cx="3316637" cy="58754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4018070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bilder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0434" y="620713"/>
            <a:ext cx="6233315" cy="58754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6A7BABBF-AB83-5A4E-A3A0-0275503B91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60920" y="619932"/>
            <a:ext cx="4572776" cy="58754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0471917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titte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468" y="631840"/>
            <a:ext cx="4059264" cy="587546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445" y="632621"/>
            <a:ext cx="6819253" cy="587467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7060456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liggende med titte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45" y="4643718"/>
            <a:ext cx="11112287" cy="186358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445" y="632621"/>
            <a:ext cx="11112287" cy="388559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5070577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bilder med titte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468" y="631840"/>
            <a:ext cx="4059264" cy="587546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445" y="632621"/>
            <a:ext cx="3316637" cy="285090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6A7BABBF-AB83-5A4E-A3A0-0275503B91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29561" y="631840"/>
            <a:ext cx="3316637" cy="285090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93A00AE6-18F6-DB4E-88AB-5805B4CB57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1445" y="3655613"/>
            <a:ext cx="3316637" cy="285090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9" name="Plassholder for bilde 5">
            <a:extLst>
              <a:ext uri="{FF2B5EF4-FFF2-40B4-BE49-F238E27FC236}">
                <a16:creationId xmlns:a16="http://schemas.microsoft.com/office/drawing/2014/main" id="{B6A73B9A-2141-C148-B78B-F959C76DEE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29561" y="3654832"/>
            <a:ext cx="3316637" cy="2850907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3176535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bilder med tittel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4B028E-9071-8847-B287-11AC268B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468" y="631840"/>
            <a:ext cx="4059264" cy="587546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445" y="632621"/>
            <a:ext cx="3316637" cy="5874679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6A7BABBF-AB83-5A4E-A3A0-0275503B91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29561" y="631840"/>
            <a:ext cx="3316637" cy="5874679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7295745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bilder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C138405-14CC-CB43-ACDF-C2046B7102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82E96AB8-EB3B-0E44-9EFF-86C9EC6433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1445" y="632621"/>
            <a:ext cx="5283565" cy="5874679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ilde 5">
            <a:extLst>
              <a:ext uri="{FF2B5EF4-FFF2-40B4-BE49-F238E27FC236}">
                <a16:creationId xmlns:a16="http://schemas.microsoft.com/office/drawing/2014/main" id="{6A7BABBF-AB83-5A4E-A3A0-0275503B91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2230" y="631060"/>
            <a:ext cx="5257799" cy="5874679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57244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nnhold med ramm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223770"/>
            <a:ext cx="10515600" cy="100122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730B946-FCE3-9240-B680-DD1CA29DD5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58706" cy="8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05643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nhold med ramme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223770"/>
            <a:ext cx="10515600" cy="10012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DC199D9-D06B-F449-A4B0-08C1EF951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22860"/>
            <a:ext cx="1156079" cy="83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63491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nhold med ramme rø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88C1937-A7DB-024F-BADA-39C20AC9520C}"/>
              </a:ext>
            </a:extLst>
          </p:cNvPr>
          <p:cNvSpPr/>
          <p:nvPr userDrawn="1"/>
        </p:nvSpPr>
        <p:spPr>
          <a:xfrm>
            <a:off x="205740" y="194310"/>
            <a:ext cx="11750040" cy="642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772C2ED-39C4-B244-8858-53BCA0AA5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223770"/>
            <a:ext cx="10515600" cy="100122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871AD5F-8093-5E4E-85C0-95750823F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8199" cy="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3963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slideLayout" Target="../slideLayouts/slideLayout96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33" Type="http://schemas.openxmlformats.org/officeDocument/2006/relationships/image" Target="../media/image26.png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99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7.xml"/><Relationship Id="rId3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05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0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0443" y="365126"/>
            <a:ext cx="10538281" cy="842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1565329"/>
            <a:ext cx="10550525" cy="4611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51808" y="6534854"/>
            <a:ext cx="688383" cy="3231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8EBEDB9-6D23-2149-9EBD-42A01368E208}"/>
              </a:ext>
            </a:extLst>
          </p:cNvPr>
          <p:cNvPicPr>
            <a:picLocks noChangeAspect="1"/>
          </p:cNvPicPr>
          <p:nvPr userDrawn="1"/>
        </p:nvPicPr>
        <p:blipFill>
          <a:blip r:embed="rId7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6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21" r:id="rId3"/>
    <p:sldLayoutId id="2147483805" r:id="rId4"/>
    <p:sldLayoutId id="2147483806" r:id="rId5"/>
    <p:sldLayoutId id="2147483807" r:id="rId6"/>
    <p:sldLayoutId id="2147483809" r:id="rId7"/>
    <p:sldLayoutId id="2147483826" r:id="rId8"/>
    <p:sldLayoutId id="2147483827" r:id="rId9"/>
    <p:sldLayoutId id="2147483828" r:id="rId10"/>
    <p:sldLayoutId id="2147483829" r:id="rId11"/>
    <p:sldLayoutId id="2147483762" r:id="rId12"/>
    <p:sldLayoutId id="2147483761" r:id="rId13"/>
    <p:sldLayoutId id="2147483804" r:id="rId14"/>
    <p:sldLayoutId id="2147483830" r:id="rId15"/>
    <p:sldLayoutId id="2147483794" r:id="rId16"/>
    <p:sldLayoutId id="2147483676" r:id="rId17"/>
    <p:sldLayoutId id="2147483694" r:id="rId18"/>
    <p:sldLayoutId id="2147483695" r:id="rId19"/>
    <p:sldLayoutId id="2147483700" r:id="rId20"/>
    <p:sldLayoutId id="2147483696" r:id="rId21"/>
    <p:sldLayoutId id="2147483697" r:id="rId22"/>
    <p:sldLayoutId id="2147483698" r:id="rId23"/>
    <p:sldLayoutId id="2147483786" r:id="rId24"/>
    <p:sldLayoutId id="2147483703" r:id="rId25"/>
    <p:sldLayoutId id="2147483704" r:id="rId26"/>
    <p:sldLayoutId id="2147483778" r:id="rId27"/>
    <p:sldLayoutId id="2147483812" r:id="rId28"/>
    <p:sldLayoutId id="2147483652" r:id="rId29"/>
    <p:sldLayoutId id="2147483822" r:id="rId30"/>
    <p:sldLayoutId id="2147483823" r:id="rId31"/>
    <p:sldLayoutId id="2147483818" r:id="rId32"/>
    <p:sldLayoutId id="2147483824" r:id="rId33"/>
    <p:sldLayoutId id="2147483825" r:id="rId34"/>
    <p:sldLayoutId id="2147483690" r:id="rId35"/>
    <p:sldLayoutId id="2147483692" r:id="rId36"/>
    <p:sldLayoutId id="2147483693" r:id="rId37"/>
    <p:sldLayoutId id="2147483663" r:id="rId38"/>
    <p:sldLayoutId id="2147483662" r:id="rId39"/>
    <p:sldLayoutId id="2147483661" r:id="rId40"/>
    <p:sldLayoutId id="2147483770" r:id="rId41"/>
    <p:sldLayoutId id="2147483771" r:id="rId42"/>
    <p:sldLayoutId id="2147483668" r:id="rId43"/>
    <p:sldLayoutId id="2147483669" r:id="rId44"/>
    <p:sldLayoutId id="2147483667" r:id="rId45"/>
    <p:sldLayoutId id="2147483777" r:id="rId46"/>
    <p:sldLayoutId id="2147483779" r:id="rId47"/>
    <p:sldLayoutId id="2147483780" r:id="rId48"/>
    <p:sldLayoutId id="2147483781" r:id="rId49"/>
    <p:sldLayoutId id="2147483782" r:id="rId50"/>
    <p:sldLayoutId id="2147483783" r:id="rId51"/>
    <p:sldLayoutId id="2147483787" r:id="rId52"/>
    <p:sldLayoutId id="2147483785" r:id="rId53"/>
    <p:sldLayoutId id="2147483773" r:id="rId54"/>
    <p:sldLayoutId id="2147483774" r:id="rId55"/>
    <p:sldLayoutId id="2147483775" r:id="rId56"/>
    <p:sldLayoutId id="2147483776" r:id="rId57"/>
    <p:sldLayoutId id="2147483705" r:id="rId58"/>
    <p:sldLayoutId id="2147483708" r:id="rId59"/>
    <p:sldLayoutId id="2147483706" r:id="rId60"/>
    <p:sldLayoutId id="2147483707" r:id="rId61"/>
    <p:sldLayoutId id="2147483766" r:id="rId62"/>
    <p:sldLayoutId id="2147483772" r:id="rId63"/>
    <p:sldLayoutId id="2147483759" r:id="rId64"/>
    <p:sldLayoutId id="2147483813" r:id="rId65"/>
    <p:sldLayoutId id="2147483814" r:id="rId66"/>
    <p:sldLayoutId id="2147483815" r:id="rId67"/>
    <p:sldLayoutId id="2147483832" r:id="rId68"/>
    <p:sldLayoutId id="2147483836" r:id="rId69"/>
    <p:sldLayoutId id="2147483837" r:id="rId70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61950" indent="-474663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73"/>
        </a:buBlip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81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74" userDrawn="1">
          <p15:clr>
            <a:srgbClr val="F26B43"/>
          </p15:clr>
        </p15:guide>
        <p15:guide id="4" pos="2570" userDrawn="1">
          <p15:clr>
            <a:srgbClr val="F26B43"/>
          </p15:clr>
        </p15:guide>
        <p15:guide id="5" pos="2819" userDrawn="1">
          <p15:clr>
            <a:srgbClr val="F26B43"/>
          </p15:clr>
        </p15:guide>
        <p15:guide id="6" pos="4861" userDrawn="1">
          <p15:clr>
            <a:srgbClr val="F26B43"/>
          </p15:clr>
        </p15:guide>
        <p15:guide id="7" pos="5133" userDrawn="1">
          <p15:clr>
            <a:srgbClr val="F26B43"/>
          </p15:clr>
        </p15:guide>
        <p15:guide id="8" orient="horz" pos="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2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VISUELL PRESENTASJON MALSIDER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133"/>
            <a:ext cx="910434" cy="1408386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902538" y="6495393"/>
            <a:ext cx="386923" cy="3785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2A7D75EB-BD23-FF4F-80AE-955DA8603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29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53" r:id="rId8"/>
    <p:sldLayoutId id="2147483749" r:id="rId9"/>
    <p:sldLayoutId id="2147483751" r:id="rId10"/>
    <p:sldLayoutId id="2147483750" r:id="rId11"/>
    <p:sldLayoutId id="214748375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68" r:id="rId18"/>
    <p:sldLayoutId id="2147483738" r:id="rId19"/>
    <p:sldLayoutId id="2147483739" r:id="rId20"/>
    <p:sldLayoutId id="2147483740" r:id="rId21"/>
    <p:sldLayoutId id="2147483728" r:id="rId22"/>
    <p:sldLayoutId id="2147483767" r:id="rId23"/>
    <p:sldLayoutId id="2147483729" r:id="rId24"/>
    <p:sldLayoutId id="2147483730" r:id="rId25"/>
    <p:sldLayoutId id="2147483731" r:id="rId26"/>
    <p:sldLayoutId id="2147483755" r:id="rId27"/>
    <p:sldLayoutId id="2147483754" r:id="rId28"/>
    <p:sldLayoutId id="2147483756" r:id="rId29"/>
    <p:sldLayoutId id="2147483757" r:id="rId30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2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SzPct val="85000"/>
        <a:buFontTx/>
        <a:buBlip>
          <a:blip r:embed="rId34"/>
        </a:buBlip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SzPct val="100000"/>
        <a:buFont typeface="Courier New" charset="0"/>
        <a:buChar char="o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alphaModFix amt="37000"/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400"/>
                    </a14:imgEffect>
                    <a14:imgEffect>
                      <a14:saturation sat="1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77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1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2.png"/><Relationship Id="rId4" Type="http://schemas.openxmlformats.org/officeDocument/2006/relationships/chart" Target="../charts/char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chart" Target="../charts/char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1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7" name="Tabell 1"/>
          <p:cNvGraphicFramePr/>
          <p:nvPr/>
        </p:nvGraphicFramePr>
        <p:xfrm>
          <a:off x="76200" y="6524625"/>
          <a:ext cx="2254250" cy="282575"/>
        </p:xfrm>
        <a:graphic>
          <a:graphicData uri="http://schemas.openxmlformats.org/drawingml/2006/table">
            <a:tbl>
              <a:tblPr/>
              <a:tblGrid>
                <a:gridCol w="225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2575">
                <a:tc>
                  <a:txBody>
                    <a:bodyPr/>
                    <a:lstStyle/>
                    <a:p>
                      <a:pPr algn="l" defTabSz="914400">
                        <a:tabLst>
                          <a:tab pos="1270000" algn="l"/>
                        </a:tabLst>
                        <a:def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900"/>
                    </a:p>
                  </a:txBody>
                  <a:tcPr marL="25400" marR="25400" marT="25400" marB="25400" anchor="ctr" horzOverflow="overflow">
                    <a:lnL w="381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L>
                    <a:lnR w="381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R>
                    <a:lnT w="381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T>
                    <a:lnB w="381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8" name="Bilde" descr="Bil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01" y="0"/>
            <a:ext cx="12237401" cy="8150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nnlimt film.png" descr="innlimt 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675" y="5927953"/>
            <a:ext cx="2689241" cy="708543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Kommunikasjonsstrategi 2025"/>
          <p:cNvSpPr txBox="1"/>
          <p:nvPr/>
        </p:nvSpPr>
        <p:spPr>
          <a:xfrm>
            <a:off x="2063651" y="2090413"/>
            <a:ext cx="8064708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defRPr sz="10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endParaRPr sz="5000"/>
          </a:p>
          <a:p>
            <a:pPr>
              <a:defRPr sz="10000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pPr>
            <a:r>
              <a:rPr lang="nb-NO" sz="5000"/>
              <a:t>Prosjekt Redd Oslofjorden</a:t>
            </a:r>
            <a:endParaRPr sz="500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789D06-61D4-6C2E-2196-FF53BAF2B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3" y="353094"/>
            <a:ext cx="6865939" cy="842312"/>
          </a:xfrm>
        </p:spPr>
        <p:txBody>
          <a:bodyPr/>
          <a:lstStyle/>
          <a:p>
            <a:r>
              <a:rPr lang="nb-NO"/>
              <a:t>Moderat kjennskap til miljøtilstanden</a:t>
            </a:r>
          </a:p>
        </p:txBody>
      </p:sp>
      <p:graphicFrame>
        <p:nvGraphicFramePr>
          <p:cNvPr id="6" name="Plassholder for diagram 5">
            <a:extLst>
              <a:ext uri="{FF2B5EF4-FFF2-40B4-BE49-F238E27FC236}">
                <a16:creationId xmlns:a16="http://schemas.microsoft.com/office/drawing/2014/main" id="{F69F5A2B-EDC4-2C3E-1018-2BE643016313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1353067141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9AB5327-CA01-FFCE-EBF4-E2D0BEADE7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5223" y="6101395"/>
            <a:ext cx="3339815" cy="52598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1000"/>
              <a:t>Hvor godt kjent er du med miljøtilstanden i Oslofjorden?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43F235C-297C-A08E-96A3-D789E6F4BE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000"/>
              <a:t>1005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DE9D5A48-5A1F-80F5-797F-18F53D1E14C0}"/>
              </a:ext>
            </a:extLst>
          </p:cNvPr>
          <p:cNvSpPr/>
          <p:nvPr/>
        </p:nvSpPr>
        <p:spPr>
          <a:xfrm>
            <a:off x="8148638" y="1"/>
            <a:ext cx="40433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innhold 7">
            <a:extLst>
              <a:ext uri="{FF2B5EF4-FFF2-40B4-BE49-F238E27FC236}">
                <a16:creationId xmlns:a16="http://schemas.microsoft.com/office/drawing/2014/main" id="{5E944F25-5118-8306-189C-70F1EB391A0C}"/>
              </a:ext>
            </a:extLst>
          </p:cNvPr>
          <p:cNvSpPr txBox="1">
            <a:spLocks/>
          </p:cNvSpPr>
          <p:nvPr/>
        </p:nvSpPr>
        <p:spPr>
          <a:xfrm>
            <a:off x="8148638" y="1675987"/>
            <a:ext cx="3229437" cy="4294217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74638"/>
            <a:r>
              <a:rPr lang="nb-NO" sz="1400">
                <a:solidFill>
                  <a:schemeClr val="accent6"/>
                </a:solidFill>
              </a:rPr>
              <a:t>Bare en av fem sier de har godt kjennskap til miljøtilstanden i Oslofjorden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Menn svarer i noe større grad enn kvinner at det har kunnskap, og gruppen 60+ noe mer enn de under 60, men det er små variasjoner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Personer som sympatiserer mot Venstre, MDG, Rødt og SV svarer i større grad enn andre velgere at de har kunnskap om situasjonen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0B1832C-C96B-9A08-ECAD-F9D9C265A34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7278" y="365482"/>
            <a:ext cx="1080000" cy="108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2FDF021-39B3-8928-BEA4-EADFE5E5D2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9310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essholmen, Oslofjorden. 1908. Badeliv. Båter. - PICRYL - Public Domain  Media Search Engine Public Domain Search">
            <a:extLst>
              <a:ext uri="{FF2B5EF4-FFF2-40B4-BE49-F238E27FC236}">
                <a16:creationId xmlns:a16="http://schemas.microsoft.com/office/drawing/2014/main" id="{C4CB91F6-2F3E-53E5-00C8-7720307C6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3"/>
          <a:stretch/>
        </p:blipFill>
        <p:spPr bwMode="auto">
          <a:xfrm>
            <a:off x="850443" y="1557337"/>
            <a:ext cx="6866395" cy="441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851E0C0-207C-5074-B668-D2E0EB6CD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3" y="353094"/>
            <a:ext cx="6865939" cy="842312"/>
          </a:xfrm>
        </p:spPr>
        <p:txBody>
          <a:bodyPr>
            <a:normAutofit fontScale="90000"/>
          </a:bodyPr>
          <a:lstStyle/>
          <a:p>
            <a:r>
              <a:rPr lang="nb-NO"/>
              <a:t>Dårlig vannkvalitet har hindret fire av ti i å bade</a:t>
            </a:r>
          </a:p>
        </p:txBody>
      </p:sp>
      <p:graphicFrame>
        <p:nvGraphicFramePr>
          <p:cNvPr id="6" name="Plassholder for diagram 5">
            <a:extLst>
              <a:ext uri="{FF2B5EF4-FFF2-40B4-BE49-F238E27FC236}">
                <a16:creationId xmlns:a16="http://schemas.microsoft.com/office/drawing/2014/main" id="{E832090E-2876-3186-6CA0-8CD218FFAF09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533065375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298DC43-D630-32DD-35E2-3C348DCBCB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5223" y="6101395"/>
            <a:ext cx="5217254" cy="52598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1000"/>
              <a:t>Har du selv opplevd at vannet i Oslofjorden ser udelikat ut, eller at du har blitt advart mot kvaliteten på vannet slik at du har droppet å bade?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B47A94B-C511-7C53-F274-E196278C5C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000"/>
              <a:t>1005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EB9D25A-819F-A52E-2C50-52E7651D894E}"/>
              </a:ext>
            </a:extLst>
          </p:cNvPr>
          <p:cNvSpPr/>
          <p:nvPr/>
        </p:nvSpPr>
        <p:spPr>
          <a:xfrm>
            <a:off x="8148638" y="1"/>
            <a:ext cx="40433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innhold 7">
            <a:extLst>
              <a:ext uri="{FF2B5EF4-FFF2-40B4-BE49-F238E27FC236}">
                <a16:creationId xmlns:a16="http://schemas.microsoft.com/office/drawing/2014/main" id="{4BC47CDC-3169-0290-7FC3-413A6E67A692}"/>
              </a:ext>
            </a:extLst>
          </p:cNvPr>
          <p:cNvSpPr txBox="1">
            <a:spLocks/>
          </p:cNvSpPr>
          <p:nvPr/>
        </p:nvSpPr>
        <p:spPr>
          <a:xfrm>
            <a:off x="8148638" y="1675987"/>
            <a:ext cx="3229437" cy="4294217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4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74638"/>
            <a:r>
              <a:rPr lang="nb-NO" sz="1400">
                <a:solidFill>
                  <a:schemeClr val="accent6"/>
                </a:solidFill>
              </a:rPr>
              <a:t>De yngre rammes oftere enn eldre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Blant innbyggerne i kystkommunene har 62 prosent opplevd dårlig vannkvalitet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BE7F05C-CB1A-CD36-F883-7846D64EF4F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7278" y="365482"/>
            <a:ext cx="1080000" cy="108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166997F-A55D-2568-4F0C-C8234CAFFC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2504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CF7A290-CB56-415C-DF29-308CF9C8F98D}"/>
              </a:ext>
            </a:extLst>
          </p:cNvPr>
          <p:cNvSpPr/>
          <p:nvPr/>
        </p:nvSpPr>
        <p:spPr>
          <a:xfrm>
            <a:off x="1484242" y="4943061"/>
            <a:ext cx="6232139" cy="842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A1B8643-0867-E5FE-42A7-47C478D5E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3094"/>
            <a:ext cx="6865938" cy="842312"/>
          </a:xfrm>
        </p:spPr>
        <p:txBody>
          <a:bodyPr>
            <a:normAutofit fontScale="90000"/>
          </a:bodyPr>
          <a:lstStyle/>
          <a:p>
            <a:r>
              <a:rPr lang="nb-NO"/>
              <a:t>Flertallet kjenner til foreslåtte tiltak for å redde fjorden</a:t>
            </a:r>
          </a:p>
        </p:txBody>
      </p:sp>
      <p:graphicFrame>
        <p:nvGraphicFramePr>
          <p:cNvPr id="6" name="Plassholder for diagram 5">
            <a:extLst>
              <a:ext uri="{FF2B5EF4-FFF2-40B4-BE49-F238E27FC236}">
                <a16:creationId xmlns:a16="http://schemas.microsoft.com/office/drawing/2014/main" id="{6C4AF15E-6F3F-E53B-FA2E-8610E47BDFC9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2494007135"/>
              </p:ext>
            </p:extLst>
          </p:nvPr>
        </p:nvGraphicFramePr>
        <p:xfrm>
          <a:off x="850901" y="1557338"/>
          <a:ext cx="6865480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C218C13-E04B-02A0-F66E-B4AD75AADD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5223" y="6101395"/>
            <a:ext cx="5521615" cy="52598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1000"/>
              <a:t>Det er utarbeidet en egen tiltaksplan for Oslofjorden. Hvilke av disse tiltakene har du hørt om eller kjenner til?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B0BF44F-5876-827E-E725-49609FF5E5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000"/>
              <a:t>516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7F9AC5C-6704-4413-8355-33372AFD14AD}"/>
              </a:ext>
            </a:extLst>
          </p:cNvPr>
          <p:cNvSpPr/>
          <p:nvPr/>
        </p:nvSpPr>
        <p:spPr>
          <a:xfrm>
            <a:off x="8148638" y="1"/>
            <a:ext cx="40433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innhold 7">
            <a:extLst>
              <a:ext uri="{FF2B5EF4-FFF2-40B4-BE49-F238E27FC236}">
                <a16:creationId xmlns:a16="http://schemas.microsoft.com/office/drawing/2014/main" id="{BA6213E1-2387-CD4E-6CF0-4989A9427F7E}"/>
              </a:ext>
            </a:extLst>
          </p:cNvPr>
          <p:cNvSpPr txBox="1">
            <a:spLocks/>
          </p:cNvSpPr>
          <p:nvPr/>
        </p:nvSpPr>
        <p:spPr>
          <a:xfrm>
            <a:off x="8148638" y="1675987"/>
            <a:ext cx="3229437" cy="4294217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74638"/>
            <a:r>
              <a:rPr lang="nb-NO" sz="1400">
                <a:solidFill>
                  <a:schemeClr val="accent6"/>
                </a:solidFill>
              </a:rPr>
              <a:t>I hele området er det seks av ti som kjenner til foreslåtte tiltak for å redde fjorden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Stor forskjell mellom befolkningen i kystkommunene sammenlignet med innlandskommunene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Regulering av fiske er mest kjent – dyrking av skjell og </a:t>
            </a:r>
            <a:r>
              <a:rPr lang="nb-NO" sz="1400" err="1">
                <a:solidFill>
                  <a:schemeClr val="accent6"/>
                </a:solidFill>
              </a:rPr>
              <a:t>tunikater</a:t>
            </a:r>
            <a:r>
              <a:rPr lang="nb-NO" sz="1400">
                <a:solidFill>
                  <a:schemeClr val="accent6"/>
                </a:solidFill>
              </a:rPr>
              <a:t> minst kjent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Kjennskap øker markant med alder – i gruppen under 30 år svarer 52 prosent at de ikke kjenner til noen tiltak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Stor forskjell mellom menn og kvinner – 51 prosent av kvinnene kjenner ikke noen tiltak mot 35 prosent blant menn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6506ADA-A56E-00F5-8B2B-F22B9105BC7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7278" y="365482"/>
            <a:ext cx="1080000" cy="108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DF4B807-BD76-77EF-F003-F01E356FF2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6BAB0CFC-1013-1556-24FF-4F8F27739163}"/>
              </a:ext>
            </a:extLst>
          </p:cNvPr>
          <p:cNvSpPr txBox="1"/>
          <p:nvPr/>
        </p:nvSpPr>
        <p:spPr>
          <a:xfrm>
            <a:off x="612048" y="5882719"/>
            <a:ext cx="1744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Filter: Bosatt i nedbørsfeltet</a:t>
            </a:r>
          </a:p>
        </p:txBody>
      </p:sp>
    </p:spTree>
    <p:extLst>
      <p:ext uri="{BB962C8B-B14F-4D97-AF65-F5344CB8AC3E}">
        <p14:creationId xmlns:p14="http://schemas.microsoft.com/office/powerpoint/2010/main" val="348011420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6F8C3-43AD-1B7E-CFA4-26E11C2A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Tre av fire er for et forbud om fiske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D75A0D8-6C08-9093-A620-DEE556A7B2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07598" y="6073839"/>
            <a:ext cx="5521616" cy="525982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nb-NO" sz="1000"/>
              <a:t>Det er lagt frem et forslag om å innføre et forbud mot å fiske i store deler av Oslofjorden de neste 10 årene. Hensikten er å gjenopprette det ødelagte økosystemet for å redde arter som torsk, blåskjell, tang og ålegress. Hva mener du om et slikt forbud?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FEFAE67-4D72-30A4-0DC2-EC168C0DB6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000"/>
              <a:t>1005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637FC8-9FC0-4DB1-D028-90F61451C434}"/>
              </a:ext>
            </a:extLst>
          </p:cNvPr>
          <p:cNvSpPr/>
          <p:nvPr/>
        </p:nvSpPr>
        <p:spPr>
          <a:xfrm>
            <a:off x="8148638" y="1"/>
            <a:ext cx="40433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innhold 7">
            <a:extLst>
              <a:ext uri="{FF2B5EF4-FFF2-40B4-BE49-F238E27FC236}">
                <a16:creationId xmlns:a16="http://schemas.microsoft.com/office/drawing/2014/main" id="{78143B9C-864B-5D88-3550-6549E9FB7F54}"/>
              </a:ext>
            </a:extLst>
          </p:cNvPr>
          <p:cNvSpPr txBox="1">
            <a:spLocks/>
          </p:cNvSpPr>
          <p:nvPr/>
        </p:nvSpPr>
        <p:spPr>
          <a:xfrm>
            <a:off x="8148638" y="1675987"/>
            <a:ext cx="3229437" cy="4294217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74638"/>
            <a:r>
              <a:rPr lang="nb-NO" sz="1400">
                <a:solidFill>
                  <a:schemeClr val="accent6"/>
                </a:solidFill>
              </a:rPr>
              <a:t>Et overveldende flertall i befolkningen, 77 prosent, støtter forslaget om et forbud mot fiske i Oslofjorden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Andelen er massiv på tvers av alle variabler vi har kontrollert for og selv om andelen i innlands-kommuner som støtter et forbud er noe lavere (69 prosent), så er det fortsatt bare 5 prosent som er imot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Også blant Frp-velgere er det 72 prosent for er for et forbud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3555A05-0506-4E1E-2040-D1E5798E79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7278" y="365482"/>
            <a:ext cx="1080000" cy="108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5143425-1E31-25C7-7FB1-DCBE392ADB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graphicFrame>
        <p:nvGraphicFramePr>
          <p:cNvPr id="12" name="Plassholder for diagram 11">
            <a:extLst>
              <a:ext uri="{FF2B5EF4-FFF2-40B4-BE49-F238E27FC236}">
                <a16:creationId xmlns:a16="http://schemas.microsoft.com/office/drawing/2014/main" id="{1E0688C6-3C70-7F49-C8BC-4FEEA4217C12}"/>
              </a:ext>
            </a:extLst>
          </p:cNvPr>
          <p:cNvGraphicFramePr>
            <a:graphicFrameLocks noGrp="1"/>
          </p:cNvGraphicFramePr>
          <p:nvPr>
            <p:ph type="chart" sz="quarter" idx="11"/>
          </p:nvPr>
        </p:nvGraphicFramePr>
        <p:xfrm>
          <a:off x="850900" y="1557338"/>
          <a:ext cx="6865939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2E67F94D-FF9B-4E67-0B22-1584EAB0DCA2}"/>
              </a:ext>
            </a:extLst>
          </p:cNvPr>
          <p:cNvCxnSpPr/>
          <p:nvPr/>
        </p:nvCxnSpPr>
        <p:spPr>
          <a:xfrm>
            <a:off x="850443" y="2231136"/>
            <a:ext cx="686639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D06B5E5A-CFA8-4C15-1742-27AD0D199C1C}"/>
              </a:ext>
            </a:extLst>
          </p:cNvPr>
          <p:cNvCxnSpPr/>
          <p:nvPr/>
        </p:nvCxnSpPr>
        <p:spPr>
          <a:xfrm>
            <a:off x="839788" y="2700528"/>
            <a:ext cx="686639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981BD27F-79BA-6427-4215-882A9A67D020}"/>
              </a:ext>
            </a:extLst>
          </p:cNvPr>
          <p:cNvCxnSpPr/>
          <p:nvPr/>
        </p:nvCxnSpPr>
        <p:spPr>
          <a:xfrm>
            <a:off x="844311" y="3645408"/>
            <a:ext cx="686639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FBB48FC5-21E0-ABBE-6C76-F5AA31680B7D}"/>
              </a:ext>
            </a:extLst>
          </p:cNvPr>
          <p:cNvCxnSpPr/>
          <p:nvPr/>
        </p:nvCxnSpPr>
        <p:spPr>
          <a:xfrm>
            <a:off x="838251" y="4346448"/>
            <a:ext cx="686639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E78D8548-C482-CE2F-8057-85EA9D0524C4}"/>
              </a:ext>
            </a:extLst>
          </p:cNvPr>
          <p:cNvSpPr txBox="1"/>
          <p:nvPr/>
        </p:nvSpPr>
        <p:spPr>
          <a:xfrm rot="16200000">
            <a:off x="655843" y="2342811"/>
            <a:ext cx="633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/>
              <a:t>KJØNN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661BAD98-F2D7-7D99-B7CF-ABD920D056DF}"/>
              </a:ext>
            </a:extLst>
          </p:cNvPr>
          <p:cNvSpPr txBox="1"/>
          <p:nvPr/>
        </p:nvSpPr>
        <p:spPr>
          <a:xfrm rot="16200000">
            <a:off x="660006" y="3070454"/>
            <a:ext cx="6270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/>
              <a:t>ALDER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BA30CB89-31BF-F075-DA62-6A8E9849E0BC}"/>
              </a:ext>
            </a:extLst>
          </p:cNvPr>
          <p:cNvSpPr txBox="1"/>
          <p:nvPr/>
        </p:nvSpPr>
        <p:spPr>
          <a:xfrm rot="16200000">
            <a:off x="738398" y="3872819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/>
              <a:t>GEO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E14B661C-5D0F-B8E2-2EF3-2411E6AE2BFB}"/>
              </a:ext>
            </a:extLst>
          </p:cNvPr>
          <p:cNvSpPr txBox="1"/>
          <p:nvPr/>
        </p:nvSpPr>
        <p:spPr>
          <a:xfrm rot="16200000">
            <a:off x="397915" y="4821803"/>
            <a:ext cx="1151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/>
              <a:t>POLITISK PREF</a:t>
            </a:r>
          </a:p>
        </p:txBody>
      </p:sp>
    </p:spTree>
    <p:extLst>
      <p:ext uri="{BB962C8B-B14F-4D97-AF65-F5344CB8AC3E}">
        <p14:creationId xmlns:p14="http://schemas.microsoft.com/office/powerpoint/2010/main" val="73069414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ån en forsker – Høgskolen i Østfold">
            <a:extLst>
              <a:ext uri="{FF2B5EF4-FFF2-40B4-BE49-F238E27FC236}">
                <a16:creationId xmlns:a16="http://schemas.microsoft.com/office/drawing/2014/main" id="{2669F3CD-72AC-3296-1690-9DEF40969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06" r="2449" b="5154"/>
          <a:stretch/>
        </p:blipFill>
        <p:spPr bwMode="auto">
          <a:xfrm flipH="1">
            <a:off x="850440" y="1557338"/>
            <a:ext cx="6865941" cy="441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03679E8-3529-79D1-560F-8215826B5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50443" y="353094"/>
            <a:ext cx="6865939" cy="842312"/>
          </a:xfrm>
        </p:spPr>
        <p:txBody>
          <a:bodyPr/>
          <a:lstStyle/>
          <a:p>
            <a:r>
              <a:rPr lang="nb-NO"/>
              <a:t>Skyhøy tillit til forskere</a:t>
            </a:r>
          </a:p>
        </p:txBody>
      </p:sp>
      <p:graphicFrame>
        <p:nvGraphicFramePr>
          <p:cNvPr id="6" name="Plassholder for diagram 5">
            <a:extLst>
              <a:ext uri="{FF2B5EF4-FFF2-40B4-BE49-F238E27FC236}">
                <a16:creationId xmlns:a16="http://schemas.microsoft.com/office/drawing/2014/main" id="{B7BF2377-BFEF-780B-FE4D-C7E3D515B556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321083269"/>
              </p:ext>
            </p:extLst>
          </p:nvPr>
        </p:nvGraphicFramePr>
        <p:xfrm>
          <a:off x="850441" y="1557338"/>
          <a:ext cx="686639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BAA3DC5-9366-8DCC-C9EF-7205F69E26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5223" y="6101395"/>
            <a:ext cx="5521616" cy="52598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nb-NO" sz="1000"/>
              <a:t>Mange forskere hevder at økosystemet i Oslofjorden står i fare for å kollapse på grunn av overfiske og utslipp av nitrogen og annen forurensing. I hvor stor eller liten grad stoler du på forskernes konklusjoner?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A4FBF45-D6DD-4669-251C-A24CD1ADFD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000"/>
              <a:t>1005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7DECCD6-C504-26D9-EE44-B1944096FA36}"/>
              </a:ext>
            </a:extLst>
          </p:cNvPr>
          <p:cNvSpPr/>
          <p:nvPr/>
        </p:nvSpPr>
        <p:spPr>
          <a:xfrm>
            <a:off x="8148638" y="178504"/>
            <a:ext cx="40433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innhold 7">
            <a:extLst>
              <a:ext uri="{FF2B5EF4-FFF2-40B4-BE49-F238E27FC236}">
                <a16:creationId xmlns:a16="http://schemas.microsoft.com/office/drawing/2014/main" id="{5320E555-ABCF-8276-49DC-85BE4223301D}"/>
              </a:ext>
            </a:extLst>
          </p:cNvPr>
          <p:cNvSpPr txBox="1">
            <a:spLocks/>
          </p:cNvSpPr>
          <p:nvPr/>
        </p:nvSpPr>
        <p:spPr>
          <a:xfrm>
            <a:off x="8148638" y="1675987"/>
            <a:ext cx="3229437" cy="429421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5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74638"/>
            <a:r>
              <a:rPr lang="nb-NO" sz="1400">
                <a:solidFill>
                  <a:schemeClr val="accent6"/>
                </a:solidFill>
              </a:rPr>
              <a:t>Nær 80 prosent har tillit til forskningsresultater og forskernes konklusjoner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Tilliten er relativt jevnt fordelt i befolkningen etter kjønn og alder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Befolkningen i kystkommunene har noe høyere tillit enn de øvrige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Bare 66 prosent av velgerne til Frp stoler på forskning, mens det blant Ap og Høyre sine velgere er rundt 90 prosent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83458BA-BABE-292D-8E26-D38E9054FC1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7278" y="365482"/>
            <a:ext cx="1080000" cy="108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7A25A2E-9757-6382-69DC-993F5B10DA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2977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ortinget – Store norske leksikon">
            <a:extLst>
              <a:ext uri="{FF2B5EF4-FFF2-40B4-BE49-F238E27FC236}">
                <a16:creationId xmlns:a16="http://schemas.microsoft.com/office/drawing/2014/main" id="{F4FA7C08-5242-C57B-A502-411AF653D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2" b="6277"/>
          <a:stretch/>
        </p:blipFill>
        <p:spPr bwMode="auto">
          <a:xfrm>
            <a:off x="850443" y="1563475"/>
            <a:ext cx="6866396" cy="429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6E60ABA-D7B2-F175-DBF9-5228CBA6C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Svært tynnslitt tillit til politikere</a:t>
            </a:r>
          </a:p>
        </p:txBody>
      </p:sp>
      <p:graphicFrame>
        <p:nvGraphicFramePr>
          <p:cNvPr id="6" name="Plassholder for diagram 5">
            <a:extLst>
              <a:ext uri="{FF2B5EF4-FFF2-40B4-BE49-F238E27FC236}">
                <a16:creationId xmlns:a16="http://schemas.microsoft.com/office/drawing/2014/main" id="{25EB259A-6C7D-B755-264E-EC5FD74B1E9D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2624419362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8583F4C-ECA1-E8DA-A6DF-9A87E62FF6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5223" y="6101395"/>
            <a:ext cx="5521616" cy="52598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1000"/>
              <a:t>Hvor stor eller liten tillit har du til at myndighetene gjennomfører de tiltakene som skal til for å gjenopprette den økologiske balansen og livet i Oslofjorden?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7EB7675-9FD2-B343-AC29-378277C83E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000"/>
              <a:t>516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21944EFB-F806-9ACD-8FD7-318DBDDC6FA6}"/>
              </a:ext>
            </a:extLst>
          </p:cNvPr>
          <p:cNvSpPr/>
          <p:nvPr/>
        </p:nvSpPr>
        <p:spPr>
          <a:xfrm>
            <a:off x="8148638" y="1"/>
            <a:ext cx="40433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F983228-D531-43FB-398B-6B9705E1A9C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7278" y="365482"/>
            <a:ext cx="1080000" cy="108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DF7995C-882E-B09F-B703-02CF014EDC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D2231141-B296-ED65-FA81-2363ECFB34E3}"/>
              </a:ext>
            </a:extLst>
          </p:cNvPr>
          <p:cNvSpPr txBox="1"/>
          <p:nvPr/>
        </p:nvSpPr>
        <p:spPr>
          <a:xfrm>
            <a:off x="652309" y="5857692"/>
            <a:ext cx="1744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Filter: Bosatt i nedbørsfeltet</a:t>
            </a:r>
          </a:p>
        </p:txBody>
      </p:sp>
      <p:sp>
        <p:nvSpPr>
          <p:cNvPr id="13" name="Plassholder for innhold 7">
            <a:extLst>
              <a:ext uri="{FF2B5EF4-FFF2-40B4-BE49-F238E27FC236}">
                <a16:creationId xmlns:a16="http://schemas.microsoft.com/office/drawing/2014/main" id="{509C3F3E-D15E-81D8-FD54-0C0696829692}"/>
              </a:ext>
            </a:extLst>
          </p:cNvPr>
          <p:cNvSpPr txBox="1">
            <a:spLocks/>
          </p:cNvSpPr>
          <p:nvPr/>
        </p:nvSpPr>
        <p:spPr>
          <a:xfrm>
            <a:off x="8148638" y="1675987"/>
            <a:ext cx="3229437" cy="4294217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7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273050"/>
            <a:r>
              <a:rPr lang="nb-NO" sz="1400">
                <a:solidFill>
                  <a:schemeClr val="accent6"/>
                </a:solidFill>
              </a:rPr>
              <a:t>Nesten halvparten av de spurte (45 prosent) har liten tillit til politikerne, bare tre prosent svarer at de har svært høy tillit</a:t>
            </a:r>
          </a:p>
          <a:p>
            <a:pPr marL="360363" indent="-273050"/>
            <a:r>
              <a:rPr lang="nb-NO" sz="1400">
                <a:solidFill>
                  <a:schemeClr val="accent6"/>
                </a:solidFill>
              </a:rPr>
              <a:t>Andelen som har tillit fordeler seg litt ujevnt:</a:t>
            </a:r>
          </a:p>
          <a:p>
            <a:pPr marL="534988" lvl="2" indent="-87313"/>
            <a:r>
              <a:rPr lang="nb-NO" sz="1050">
                <a:solidFill>
                  <a:schemeClr val="accent6"/>
                </a:solidFill>
              </a:rPr>
              <a:t>Menn noe høyere tillit enn kvinner</a:t>
            </a:r>
          </a:p>
          <a:p>
            <a:pPr marL="534988" lvl="2" indent="-87313"/>
            <a:r>
              <a:rPr lang="nb-NO" sz="1050">
                <a:solidFill>
                  <a:schemeClr val="accent6"/>
                </a:solidFill>
              </a:rPr>
              <a:t>16-29 år lavere tillit</a:t>
            </a:r>
          </a:p>
          <a:p>
            <a:pPr marL="534988" lvl="2" indent="-87313"/>
            <a:r>
              <a:rPr lang="nb-NO" sz="1050">
                <a:solidFill>
                  <a:schemeClr val="accent6"/>
                </a:solidFill>
              </a:rPr>
              <a:t>Frp-velgere og ‘grønn/rød blokk’ lavere tillit</a:t>
            </a:r>
          </a:p>
          <a:p>
            <a:pPr marL="0" indent="0">
              <a:buNone/>
            </a:pPr>
            <a:endParaRPr lang="nb-NO" sz="14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1014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BE36B2-4ECC-3CF3-F881-69A085A7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3094"/>
            <a:ext cx="6865938" cy="842312"/>
          </a:xfrm>
        </p:spPr>
        <p:txBody>
          <a:bodyPr>
            <a:normAutofit fontScale="90000"/>
          </a:bodyPr>
          <a:lstStyle/>
          <a:p>
            <a:r>
              <a:rPr lang="nb-NO"/>
              <a:t>To av tre har ikke registrert særskilt politikerengasjement for miljøet</a:t>
            </a:r>
          </a:p>
        </p:txBody>
      </p:sp>
      <p:graphicFrame>
        <p:nvGraphicFramePr>
          <p:cNvPr id="6" name="Plassholder for diagram 5">
            <a:extLst>
              <a:ext uri="{FF2B5EF4-FFF2-40B4-BE49-F238E27FC236}">
                <a16:creationId xmlns:a16="http://schemas.microsoft.com/office/drawing/2014/main" id="{8FCC2A2D-B29B-D857-9450-4D40BD76B571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4131994547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737FFE-386A-98AF-DB5B-F126A645A2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5223" y="6101395"/>
            <a:ext cx="5521615" cy="52598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1000"/>
              <a:t>Opplever du eller har du registrert et engasjement blant politikere i kommunen der du bor for å beskytte og verne natur generelt og / eller Oslofjorden spesielt?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597F314-B376-2DEA-DF05-4C33263645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000"/>
              <a:t>516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C68A564-6FE8-A229-BF99-54EE0CCFA81B}"/>
              </a:ext>
            </a:extLst>
          </p:cNvPr>
          <p:cNvSpPr/>
          <p:nvPr/>
        </p:nvSpPr>
        <p:spPr>
          <a:xfrm>
            <a:off x="8148638" y="1"/>
            <a:ext cx="40433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innhold 7">
            <a:extLst>
              <a:ext uri="{FF2B5EF4-FFF2-40B4-BE49-F238E27FC236}">
                <a16:creationId xmlns:a16="http://schemas.microsoft.com/office/drawing/2014/main" id="{A5F18ED9-6324-C062-9623-27691712A96A}"/>
              </a:ext>
            </a:extLst>
          </p:cNvPr>
          <p:cNvSpPr txBox="1">
            <a:spLocks/>
          </p:cNvSpPr>
          <p:nvPr/>
        </p:nvSpPr>
        <p:spPr>
          <a:xfrm>
            <a:off x="8148638" y="1675987"/>
            <a:ext cx="3229437" cy="4294217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4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74638"/>
            <a:r>
              <a:rPr lang="nb-NO" sz="1400">
                <a:solidFill>
                  <a:schemeClr val="accent6"/>
                </a:solidFill>
              </a:rPr>
              <a:t>Ingen forskjell mellom kommunene ved kysten og innlandet når det gjelder generelt miljøengasjement – stor variasjon når det gjelder engasjement for Oslofjorden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Flere i innlandskommuner har ikke merket et generelt engasjement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Menn har lagt merke til fjord-engasjement i større grad enn kvinner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Gruppen 60 år+ har lagt merke til engasjement i større grad enn de som er yngre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FEF28B9-A556-D512-2A6A-6EF221FCDF5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7278" y="365482"/>
            <a:ext cx="1080000" cy="108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60B4450-48D6-ABA9-C5C0-505AC50E94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3A3B9B06-5F40-1C39-875E-E6D695A936DB}"/>
              </a:ext>
            </a:extLst>
          </p:cNvPr>
          <p:cNvSpPr txBox="1"/>
          <p:nvPr/>
        </p:nvSpPr>
        <p:spPr>
          <a:xfrm>
            <a:off x="807951" y="5830147"/>
            <a:ext cx="1744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Filter: Bosatt i nedbørsfeltet</a:t>
            </a:r>
          </a:p>
        </p:txBody>
      </p:sp>
    </p:spTree>
    <p:extLst>
      <p:ext uri="{BB962C8B-B14F-4D97-AF65-F5344CB8AC3E}">
        <p14:creationId xmlns:p14="http://schemas.microsoft.com/office/powerpoint/2010/main" val="182116896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1C0DC3-477E-DC06-B54D-01F52F94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3" y="353094"/>
            <a:ext cx="6865939" cy="842312"/>
          </a:xfrm>
        </p:spPr>
        <p:txBody>
          <a:bodyPr/>
          <a:lstStyle/>
          <a:p>
            <a:r>
              <a:rPr lang="nb-NO"/>
              <a:t>En av fire velgere på ‘miljøvippen’</a:t>
            </a:r>
          </a:p>
        </p:txBody>
      </p:sp>
      <p:graphicFrame>
        <p:nvGraphicFramePr>
          <p:cNvPr id="6" name="Plassholder for diagram 5">
            <a:extLst>
              <a:ext uri="{FF2B5EF4-FFF2-40B4-BE49-F238E27FC236}">
                <a16:creationId xmlns:a16="http://schemas.microsoft.com/office/drawing/2014/main" id="{C90B0320-7435-1528-2084-055A227D8B34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303233554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0D5D019-E86D-6C57-BFBB-864DF57417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5223" y="6101395"/>
            <a:ext cx="5521615" cy="52598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nb-NO" sz="1000"/>
              <a:t>Til høsten er det igjen Stortingsvalg. Hvor sannsynlig eller usannsynlig er det at du vil stemme på et parti som går inn for tung satsing og bruk av penger for å gjenopprette den økologiske balansen og livet i Oslofjorden, selv om du er uenig med dette partiet?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6FB62F8-C804-8763-EF70-A0FA4D65B6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000"/>
              <a:t>516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942C177-32A6-1BD7-BC42-9D77B753E07D}"/>
              </a:ext>
            </a:extLst>
          </p:cNvPr>
          <p:cNvSpPr/>
          <p:nvPr/>
        </p:nvSpPr>
        <p:spPr>
          <a:xfrm>
            <a:off x="8148638" y="1"/>
            <a:ext cx="40433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innhold 7">
            <a:extLst>
              <a:ext uri="{FF2B5EF4-FFF2-40B4-BE49-F238E27FC236}">
                <a16:creationId xmlns:a16="http://schemas.microsoft.com/office/drawing/2014/main" id="{8E46AB4A-DC88-C17B-0A9E-3395E70C04D0}"/>
              </a:ext>
            </a:extLst>
          </p:cNvPr>
          <p:cNvSpPr txBox="1">
            <a:spLocks/>
          </p:cNvSpPr>
          <p:nvPr/>
        </p:nvSpPr>
        <p:spPr>
          <a:xfrm>
            <a:off x="8148638" y="1675987"/>
            <a:ext cx="3229437" cy="4294217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273050"/>
            <a:r>
              <a:rPr lang="nb-NO" sz="1400">
                <a:solidFill>
                  <a:schemeClr val="accent6"/>
                </a:solidFill>
              </a:rPr>
              <a:t>En av fire velgere vil la miljøspørsmål avgjøre hvilket parti de vil stemme på</a:t>
            </a:r>
          </a:p>
          <a:p>
            <a:pPr marL="360363" indent="-273050"/>
            <a:r>
              <a:rPr lang="nb-NO" sz="1400">
                <a:solidFill>
                  <a:schemeClr val="accent6"/>
                </a:solidFill>
              </a:rPr>
              <a:t>Villighet til å la miljø avgjøre partivalg er høyest i følgende grupper:</a:t>
            </a:r>
          </a:p>
          <a:p>
            <a:pPr marL="360363" lvl="1" indent="-185738"/>
            <a:r>
              <a:rPr lang="nb-NO" sz="1000">
                <a:solidFill>
                  <a:schemeClr val="accent6"/>
                </a:solidFill>
              </a:rPr>
              <a:t>bosatt i kystkommune: 30 prosent (</a:t>
            </a:r>
            <a:r>
              <a:rPr lang="nb-NO" sz="1000" err="1">
                <a:solidFill>
                  <a:schemeClr val="accent6"/>
                </a:solidFill>
              </a:rPr>
              <a:t>vs</a:t>
            </a:r>
            <a:r>
              <a:rPr lang="nb-NO" sz="1000">
                <a:solidFill>
                  <a:schemeClr val="accent6"/>
                </a:solidFill>
              </a:rPr>
              <a:t> 18 prosent i innlandskommuner)</a:t>
            </a:r>
          </a:p>
          <a:p>
            <a:pPr marL="360363" lvl="1" indent="-185738"/>
            <a:r>
              <a:rPr lang="nb-NO" sz="1000">
                <a:solidFill>
                  <a:schemeClr val="accent6"/>
                </a:solidFill>
              </a:rPr>
              <a:t>personer 45 år+ (ca. 30 prosent)</a:t>
            </a:r>
          </a:p>
          <a:p>
            <a:pPr marL="360363" lvl="1" indent="-185738"/>
            <a:r>
              <a:rPr lang="nb-NO" sz="1000">
                <a:solidFill>
                  <a:schemeClr val="accent6"/>
                </a:solidFill>
              </a:rPr>
              <a:t>velgere som sokner til Ap (34 prosent) eller ‘rød/grønn blokk’ (40 prosent)</a:t>
            </a:r>
          </a:p>
          <a:p>
            <a:pPr marL="360363" indent="-273050"/>
            <a:r>
              <a:rPr lang="nb-NO" sz="1400">
                <a:solidFill>
                  <a:schemeClr val="accent6"/>
                </a:solidFill>
              </a:rPr>
              <a:t>På motsatt side som IKKE lar seg påvirke finner vi</a:t>
            </a:r>
          </a:p>
          <a:p>
            <a:pPr marL="360363" lvl="1" indent="-185738"/>
            <a:r>
              <a:rPr lang="nb-NO" sz="1000">
                <a:solidFill>
                  <a:schemeClr val="accent6"/>
                </a:solidFill>
              </a:rPr>
              <a:t>de under 30 år (39 prosent)</a:t>
            </a:r>
          </a:p>
          <a:p>
            <a:pPr marL="360363" lvl="1" indent="-185738"/>
            <a:r>
              <a:rPr lang="nb-NO" sz="1000">
                <a:solidFill>
                  <a:schemeClr val="accent6"/>
                </a:solidFill>
              </a:rPr>
              <a:t>personer som sokner til Frp (48 prosent) eller Høyre (44 prosent)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76B3563-6D63-61DF-DF0E-FF2F7D596B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7278" y="365482"/>
            <a:ext cx="1080000" cy="108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C965D3A-56D3-0AFA-3F4C-BED0DC21DF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B4AD5B0-3DD9-A2C7-54B5-FE109A47A4C4}"/>
              </a:ext>
            </a:extLst>
          </p:cNvPr>
          <p:cNvSpPr txBox="1"/>
          <p:nvPr/>
        </p:nvSpPr>
        <p:spPr>
          <a:xfrm>
            <a:off x="509104" y="5915934"/>
            <a:ext cx="1744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Filter: Bosatt i nedbørsfeltet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C31199E-D3D8-DE7B-2EB5-CC23F6032A47}"/>
              </a:ext>
            </a:extLst>
          </p:cNvPr>
          <p:cNvSpPr/>
          <p:nvPr/>
        </p:nvSpPr>
        <p:spPr>
          <a:xfrm>
            <a:off x="4283870" y="1895061"/>
            <a:ext cx="2169939" cy="401520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95B257F8-F70E-E216-7E41-9DA6152832A1}"/>
              </a:ext>
            </a:extLst>
          </p:cNvPr>
          <p:cNvSpPr/>
          <p:nvPr/>
        </p:nvSpPr>
        <p:spPr>
          <a:xfrm>
            <a:off x="977452" y="1895061"/>
            <a:ext cx="2169939" cy="401520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E7DFC6F5-377A-1747-A4F1-C9D4C61D000E}"/>
              </a:ext>
            </a:extLst>
          </p:cNvPr>
          <p:cNvSpPr txBox="1"/>
          <p:nvPr/>
        </p:nvSpPr>
        <p:spPr>
          <a:xfrm>
            <a:off x="977452" y="202384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>
                <a:latin typeface="Century Gothic" panose="020B0502020202020204" pitchFamily="34" charset="0"/>
              </a:rPr>
              <a:t>34 %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D62A7AF-2731-ABED-170F-DAA59EDFACA7}"/>
              </a:ext>
            </a:extLst>
          </p:cNvPr>
          <p:cNvSpPr txBox="1"/>
          <p:nvPr/>
        </p:nvSpPr>
        <p:spPr>
          <a:xfrm>
            <a:off x="5748529" y="202384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>
                <a:latin typeface="Century Gothic" panose="020B0502020202020204" pitchFamily="34" charset="0"/>
              </a:rPr>
              <a:t>25 %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AD460155-EC56-287D-8E9C-C9B40AB0C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255" y="2027438"/>
            <a:ext cx="557208" cy="557208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027998E4-0825-0D4B-5E0D-74590899640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9843" y="2027438"/>
            <a:ext cx="557208" cy="5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7691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6B843E32-32A0-5C83-231F-836BB8E38276}"/>
              </a:ext>
            </a:extLst>
          </p:cNvPr>
          <p:cNvSpPr/>
          <p:nvPr/>
        </p:nvSpPr>
        <p:spPr>
          <a:xfrm>
            <a:off x="1484242" y="5062329"/>
            <a:ext cx="6232139" cy="7230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601CB8-BDE1-0312-D628-52E4D09E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3" y="353094"/>
            <a:ext cx="6866395" cy="842312"/>
          </a:xfrm>
        </p:spPr>
        <p:txBody>
          <a:bodyPr>
            <a:normAutofit fontScale="90000"/>
          </a:bodyPr>
          <a:lstStyle/>
          <a:p>
            <a:r>
              <a:rPr lang="nb-NO"/>
              <a:t>To av tre kan tenke seg å bidra – nesten åtte av ti i kystkommunene</a:t>
            </a:r>
          </a:p>
        </p:txBody>
      </p:sp>
      <p:graphicFrame>
        <p:nvGraphicFramePr>
          <p:cNvPr id="6" name="Plassholder for diagram 5">
            <a:extLst>
              <a:ext uri="{FF2B5EF4-FFF2-40B4-BE49-F238E27FC236}">
                <a16:creationId xmlns:a16="http://schemas.microsoft.com/office/drawing/2014/main" id="{EF655AC9-A24E-376A-4478-DDDBA03CB4FA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1858169930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1CAA9EF-C71C-5248-0925-FDC75B6D2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5223" y="6101395"/>
            <a:ext cx="5616088" cy="52598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1000"/>
              <a:t>Hvilke av følgende tiltak kan du selv tenke deg å bidra med for å bedre situasjonen i Oslofjorden?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5304962-4FB2-2DFF-4386-1BD2682115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000"/>
              <a:t>516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26B4FDE4-9774-2580-F41B-941994EA6A3C}"/>
              </a:ext>
            </a:extLst>
          </p:cNvPr>
          <p:cNvSpPr/>
          <p:nvPr/>
        </p:nvSpPr>
        <p:spPr>
          <a:xfrm>
            <a:off x="8148638" y="1"/>
            <a:ext cx="40433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innhold 7">
            <a:extLst>
              <a:ext uri="{FF2B5EF4-FFF2-40B4-BE49-F238E27FC236}">
                <a16:creationId xmlns:a16="http://schemas.microsoft.com/office/drawing/2014/main" id="{4E4A8919-7C6A-8DB9-959B-0C2085D5F311}"/>
              </a:ext>
            </a:extLst>
          </p:cNvPr>
          <p:cNvSpPr txBox="1">
            <a:spLocks/>
          </p:cNvSpPr>
          <p:nvPr/>
        </p:nvSpPr>
        <p:spPr>
          <a:xfrm>
            <a:off x="8148638" y="1675987"/>
            <a:ext cx="3229437" cy="4294217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74638"/>
            <a:r>
              <a:rPr lang="nb-NO" sz="1400">
                <a:solidFill>
                  <a:schemeClr val="accent6"/>
                </a:solidFill>
              </a:rPr>
              <a:t>Klart høyere vilje til å bidra personlig i kystkommunene enn i innlandskommunene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Passiv støtte ved å stille seg bak et fiskeforbud får ikke uventet høyest tilslutning, men en av tre i  kystkommunene vil delta på ryddedugnad i strandsonen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Lavest vilje til å bidra blant Frp-velgere (44 prosent) – høyest blant ‘rød/grønn blokk’ der 79 prosent vil bidra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Jevn fordeling etter alder og kjønn 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A821E8D-C1AC-E45E-7AAF-6B2F15D1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7278" y="365482"/>
            <a:ext cx="1080000" cy="108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3D3D38B-C5ED-A668-16AC-291556FF10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85C32051-B627-2568-06C4-51DA464C4442}"/>
              </a:ext>
            </a:extLst>
          </p:cNvPr>
          <p:cNvSpPr txBox="1"/>
          <p:nvPr/>
        </p:nvSpPr>
        <p:spPr>
          <a:xfrm>
            <a:off x="691219" y="5812109"/>
            <a:ext cx="1744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Filter: Bosatt i nedbørsfeltet</a:t>
            </a:r>
          </a:p>
        </p:txBody>
      </p:sp>
    </p:spTree>
    <p:extLst>
      <p:ext uri="{BB962C8B-B14F-4D97-AF65-F5344CB8AC3E}">
        <p14:creationId xmlns:p14="http://schemas.microsoft.com/office/powerpoint/2010/main" val="313738168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10E472-24B4-3230-F3E4-ABDA4AF5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3094"/>
            <a:ext cx="6865938" cy="842312"/>
          </a:xfrm>
        </p:spPr>
        <p:txBody>
          <a:bodyPr>
            <a:normAutofit fontScale="90000"/>
          </a:bodyPr>
          <a:lstStyle/>
          <a:p>
            <a:r>
              <a:rPr lang="nb-NO"/>
              <a:t>Klar oppfordring til mediene: Skriv mer om tilstanden i Oslofjorden!</a:t>
            </a:r>
          </a:p>
        </p:txBody>
      </p:sp>
      <p:graphicFrame>
        <p:nvGraphicFramePr>
          <p:cNvPr id="6" name="Plassholder for diagram 5">
            <a:extLst>
              <a:ext uri="{FF2B5EF4-FFF2-40B4-BE49-F238E27FC236}">
                <a16:creationId xmlns:a16="http://schemas.microsoft.com/office/drawing/2014/main" id="{A9E8C930-2FE3-984C-B2AC-0FB964C0AE7E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933655063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9CB6308-FAB8-98E6-C765-C554DC1A7C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5223" y="6101395"/>
            <a:ext cx="5003245" cy="52598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1000"/>
              <a:t>Hvilke av følgende tiltak mener du er viktigst, nest viktigst, osv. for å gjøre publikum oppmerksomme på tilstanden i Oslofjorden?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584C4EE-B274-6C50-0DAC-86C714148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000"/>
              <a:t>516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0740C40-D498-1506-44BE-7B3EF6027329}"/>
              </a:ext>
            </a:extLst>
          </p:cNvPr>
          <p:cNvSpPr/>
          <p:nvPr/>
        </p:nvSpPr>
        <p:spPr>
          <a:xfrm>
            <a:off x="8148638" y="1"/>
            <a:ext cx="40433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innhold 7">
            <a:extLst>
              <a:ext uri="{FF2B5EF4-FFF2-40B4-BE49-F238E27FC236}">
                <a16:creationId xmlns:a16="http://schemas.microsoft.com/office/drawing/2014/main" id="{7F14B843-E4A9-7EFC-A076-9D0FE314C1F9}"/>
              </a:ext>
            </a:extLst>
          </p:cNvPr>
          <p:cNvSpPr txBox="1">
            <a:spLocks/>
          </p:cNvSpPr>
          <p:nvPr/>
        </p:nvSpPr>
        <p:spPr>
          <a:xfrm>
            <a:off x="8148638" y="1675987"/>
            <a:ext cx="3229437" cy="4294217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74638"/>
            <a:r>
              <a:rPr lang="nb-NO" sz="1400">
                <a:solidFill>
                  <a:schemeClr val="accent6"/>
                </a:solidFill>
              </a:rPr>
              <a:t>Seks av ti mener at medieomtale er viktig for å gjøre publikum oppmerksom på problemene i fjorden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Seks av ti mener også at forskere må slippe til med sin kunnskap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Politikersnakk og nettsted oppfattes som mindre viktig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02D099F-AF3F-09A9-3510-1FF4A4D6DA8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7278" y="365482"/>
            <a:ext cx="1080000" cy="108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96D2C40-0E67-AC09-334F-CDF7267A66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2B6FFA1-A491-E2C6-0E81-1CF29697D09E}"/>
              </a:ext>
            </a:extLst>
          </p:cNvPr>
          <p:cNvSpPr txBox="1"/>
          <p:nvPr/>
        </p:nvSpPr>
        <p:spPr>
          <a:xfrm>
            <a:off x="759311" y="5817069"/>
            <a:ext cx="1744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Filter: Bosatt i nedbørsfeltet</a:t>
            </a:r>
          </a:p>
        </p:txBody>
      </p:sp>
    </p:spTree>
    <p:extLst>
      <p:ext uri="{BB962C8B-B14F-4D97-AF65-F5344CB8AC3E}">
        <p14:creationId xmlns:p14="http://schemas.microsoft.com/office/powerpoint/2010/main" val="391986384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fjell, utendørs, himmel, vann&#10;&#10;Automatisk generert beskrivelse">
            <a:extLst>
              <a:ext uri="{FF2B5EF4-FFF2-40B4-BE49-F238E27FC236}">
                <a16:creationId xmlns:a16="http://schemas.microsoft.com/office/drawing/2014/main" id="{64735743-38DC-8C79-F04B-F1491B42C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77" y="0"/>
            <a:ext cx="15212026" cy="1012955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71AE714-F091-4E1C-8EB3-49F8DE089710}"/>
              </a:ext>
            </a:extLst>
          </p:cNvPr>
          <p:cNvSpPr txBox="1"/>
          <p:nvPr/>
        </p:nvSpPr>
        <p:spPr>
          <a:xfrm>
            <a:off x="512806" y="224478"/>
            <a:ext cx="1104747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4400">
                <a:solidFill>
                  <a:srgbClr val="002060"/>
                </a:solidFill>
                <a:latin typeface="Segoe UI Semibold"/>
                <a:cs typeface="Segoe UI Semibold"/>
              </a:rPr>
              <a:t>Folk om Oslofjorden</a:t>
            </a:r>
          </a:p>
          <a:p>
            <a:r>
              <a:rPr lang="nb-NO">
                <a:solidFill>
                  <a:srgbClr val="002060"/>
                </a:solidFill>
                <a:latin typeface="Segoe UI Semibold"/>
                <a:cs typeface="Segoe UI Semibold"/>
              </a:rPr>
              <a:t>undersøkelse februar 2025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340BDDA-29C4-4F68-8677-C0FCBA9F4492}"/>
              </a:ext>
            </a:extLst>
          </p:cNvPr>
          <p:cNvSpPr txBox="1"/>
          <p:nvPr/>
        </p:nvSpPr>
        <p:spPr>
          <a:xfrm>
            <a:off x="631721" y="1432336"/>
            <a:ext cx="7296127" cy="27084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nb-NO" sz="2000">
                <a:solidFill>
                  <a:srgbClr val="002060"/>
                </a:solidFill>
                <a:ea typeface="Calibri"/>
                <a:cs typeface="Calibri"/>
              </a:rPr>
              <a:t>Oslofjorden viktig for hele landet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nb-NO" sz="2000">
                <a:solidFill>
                  <a:srgbClr val="002060"/>
                </a:solidFill>
                <a:ea typeface="Calibri"/>
                <a:cs typeface="Calibri"/>
              </a:rPr>
              <a:t>Folk fra hele landet har brukt Oslofjorden til friluftsliv i 2024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nb-NO" sz="2000">
                <a:solidFill>
                  <a:srgbClr val="002060"/>
                </a:solidFill>
                <a:ea typeface="Calibri"/>
                <a:cs typeface="Calibri"/>
              </a:rPr>
              <a:t>Mange har opplevd dårlig vannkvalitet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nb-NO" sz="2000">
                <a:solidFill>
                  <a:srgbClr val="002060"/>
                </a:solidFill>
                <a:ea typeface="Calibri"/>
                <a:cs typeface="Calibri"/>
              </a:rPr>
              <a:t>Stort tiltro til forskerne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nb-NO" sz="2000">
                <a:solidFill>
                  <a:srgbClr val="002060"/>
                </a:solidFill>
                <a:ea typeface="Calibri"/>
                <a:cs typeface="Calibri"/>
              </a:rPr>
              <a:t>Liten tiltro til politikere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nb-NO" sz="2000">
                <a:solidFill>
                  <a:srgbClr val="002060"/>
                </a:solidFill>
                <a:ea typeface="Calibri"/>
                <a:cs typeface="Calibri"/>
              </a:rPr>
              <a:t>Stort flertall for å innføre strenge reguleringer av fiske</a:t>
            </a:r>
          </a:p>
        </p:txBody>
      </p:sp>
      <p:pic>
        <p:nvPicPr>
          <p:cNvPr id="10" name="Bilde 17" descr="Et bilde som inneholder tekst, skilt&#10;&#10;Automatisk generert beskrivelse">
            <a:extLst>
              <a:ext uri="{FF2B5EF4-FFF2-40B4-BE49-F238E27FC236}">
                <a16:creationId xmlns:a16="http://schemas.microsoft.com/office/drawing/2014/main" id="{1A0BA4FA-C8B3-DB08-6771-46D0954DA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06" y="6038251"/>
            <a:ext cx="2259228" cy="7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5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person, utendørs, klær, himmel&#10;&#10;Automatisk generert beskrivelse">
            <a:extLst>
              <a:ext uri="{FF2B5EF4-FFF2-40B4-BE49-F238E27FC236}">
                <a16:creationId xmlns:a16="http://schemas.microsoft.com/office/drawing/2014/main" id="{A3C77DD3-3C3D-41BA-FBFE-1AB96387D1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0" y="-599440"/>
            <a:ext cx="12567920" cy="6759518"/>
          </a:xfrm>
          <a:noFill/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F1AB5DAE-80C4-186D-41F1-B136727BD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61042"/>
            <a:ext cx="11836400" cy="609398"/>
          </a:xfrm>
          <a:noFill/>
        </p:spPr>
        <p:txBody>
          <a:bodyPr vert="horz" wrap="square" lIns="0" tIns="0" rIns="0" bIns="0" rtlCol="0" anchor="t" anchorCtr="0">
            <a:spAutoFit/>
          </a:bodyPr>
          <a:lstStyle/>
          <a:p>
            <a:pPr defTabSz="914400"/>
            <a:r>
              <a:rPr lang="nb-NO" sz="4400">
                <a:solidFill>
                  <a:srgbClr val="283B73"/>
                </a:solidFill>
                <a:latin typeface="Segoe UI Semibold"/>
                <a:ea typeface="+mn-ea"/>
                <a:cs typeface="Segoe UI Semibold"/>
              </a:rPr>
              <a:t>Redd Oslofjorden - en miljøkamp vi kan vinne!</a:t>
            </a:r>
          </a:p>
        </p:txBody>
      </p:sp>
      <p:pic>
        <p:nvPicPr>
          <p:cNvPr id="7" name="Bilde 17" descr="Et bilde som inneholder tekst, skilt&#10;&#10;Automatisk generert beskrivelse">
            <a:extLst>
              <a:ext uri="{FF2B5EF4-FFF2-40B4-BE49-F238E27FC236}">
                <a16:creationId xmlns:a16="http://schemas.microsoft.com/office/drawing/2014/main" id="{66A83B97-C67B-ED11-9E9B-D845DFFF1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2959" y="6192175"/>
            <a:ext cx="1906025" cy="592625"/>
          </a:xfrm>
          <a:prstGeom prst="rect">
            <a:avLst/>
          </a:prstGeom>
        </p:spPr>
      </p:pic>
      <p:pic>
        <p:nvPicPr>
          <p:cNvPr id="2" name="Bilde 1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91963764-4DC0-746D-E33A-3A59ABB52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185" y="6038129"/>
            <a:ext cx="982671" cy="826010"/>
          </a:xfrm>
          <a:prstGeom prst="rect">
            <a:avLst/>
          </a:prstGeom>
        </p:spPr>
      </p:pic>
      <p:pic>
        <p:nvPicPr>
          <p:cNvPr id="3" name="Bilde 2" descr="Et bilde som inneholder sort, Menneskeansikt, skjermbilde, sort og hvit&#10;&#10;Automatisk generert beskrivelse">
            <a:extLst>
              <a:ext uri="{FF2B5EF4-FFF2-40B4-BE49-F238E27FC236}">
                <a16:creationId xmlns:a16="http://schemas.microsoft.com/office/drawing/2014/main" id="{FDEC2B2C-6AF8-CAB9-D908-F63DB4302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47" y="6239857"/>
            <a:ext cx="2448533" cy="586645"/>
          </a:xfrm>
          <a:prstGeom prst="rect">
            <a:avLst/>
          </a:prstGeom>
        </p:spPr>
      </p:pic>
      <p:pic>
        <p:nvPicPr>
          <p:cNvPr id="5" name="Bilde 4" descr="Et bilde som inneholder Font, skjermbilde, Grafikk, grafisk design&#10;&#10;Automatisk generert beskrivelse">
            <a:extLst>
              <a:ext uri="{FF2B5EF4-FFF2-40B4-BE49-F238E27FC236}">
                <a16:creationId xmlns:a16="http://schemas.microsoft.com/office/drawing/2014/main" id="{0878DC4E-C72F-BC30-B43F-A9EA06363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500" y="6172338"/>
            <a:ext cx="3722414" cy="586645"/>
          </a:xfrm>
          <a:prstGeom prst="rect">
            <a:avLst/>
          </a:prstGeom>
        </p:spPr>
      </p:pic>
      <p:pic>
        <p:nvPicPr>
          <p:cNvPr id="1026" name="Picture 2" descr="AKO Foundation">
            <a:extLst>
              <a:ext uri="{FF2B5EF4-FFF2-40B4-BE49-F238E27FC236}">
                <a16:creationId xmlns:a16="http://schemas.microsoft.com/office/drawing/2014/main" id="{F3D8E3EC-CB5B-2642-F6EF-529AE6F12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59" y="6363644"/>
            <a:ext cx="1979006" cy="32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693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å planter Oslo kommune ålegras i Oslofjorden">
            <a:extLst>
              <a:ext uri="{FF2B5EF4-FFF2-40B4-BE49-F238E27FC236}">
                <a16:creationId xmlns:a16="http://schemas.microsoft.com/office/drawing/2014/main" id="{3E7BC43C-076F-8DE6-6D9C-711EA0597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4DCBC2AF-872F-994D-B291-215B0C0517FC}"/>
              </a:ext>
            </a:extLst>
          </p:cNvPr>
          <p:cNvSpPr/>
          <p:nvPr/>
        </p:nvSpPr>
        <p:spPr>
          <a:xfrm>
            <a:off x="0" y="0"/>
            <a:ext cx="4475163" cy="6858000"/>
          </a:xfrm>
          <a:prstGeom prst="rect">
            <a:avLst/>
          </a:prstGeom>
          <a:solidFill>
            <a:schemeClr val="accent3">
              <a:alpha val="5085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45D530B-3D29-ED44-8E39-37C85EA80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852" y="1557338"/>
            <a:ext cx="3432516" cy="1871661"/>
          </a:xfrm>
        </p:spPr>
        <p:txBody>
          <a:bodyPr>
            <a:normAutofit/>
          </a:bodyPr>
          <a:lstStyle/>
          <a:p>
            <a:r>
              <a:rPr lang="nb-NO">
                <a:solidFill>
                  <a:schemeClr val="accent2"/>
                </a:solidFill>
              </a:rPr>
              <a:t>KRISE I FJORDEN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489EA64B-EEB1-4046-A447-04008752FB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8852" y="3454052"/>
            <a:ext cx="3181023" cy="1200329"/>
          </a:xfrm>
        </p:spPr>
        <p:txBody>
          <a:bodyPr/>
          <a:lstStyle/>
          <a:p>
            <a:r>
              <a:rPr lang="nb-NO" sz="1800">
                <a:solidFill>
                  <a:schemeClr val="accent2"/>
                </a:solidFill>
              </a:rPr>
              <a:t>En undersøkelse om holdninger til og kunnskap om Oslofjorden i et miljø-perspektiv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C406A8B-0B82-4547-8BEB-C706386652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9788" y="5596321"/>
            <a:ext cx="3240087" cy="760866"/>
          </a:xfrm>
        </p:spPr>
        <p:txBody>
          <a:bodyPr anchor="b">
            <a:normAutofit/>
          </a:bodyPr>
          <a:lstStyle/>
          <a:p>
            <a:r>
              <a:rPr lang="nb-NO" b="1">
                <a:solidFill>
                  <a:schemeClr val="accent2"/>
                </a:solidFill>
              </a:rPr>
              <a:t>Opinion, mars 2025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2DD16A3-A6C2-654C-92B5-45262072CDB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74" y="500813"/>
            <a:ext cx="778805" cy="105652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E9917BE-E691-EB48-9D81-93AA9A75BA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4" t="5172"/>
          <a:stretch/>
        </p:blipFill>
        <p:spPr>
          <a:xfrm rot="5400000">
            <a:off x="7899998" y="358828"/>
            <a:ext cx="4650826" cy="393317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8A28713-B690-AD3A-7687-869E2CE060A8}"/>
              </a:ext>
            </a:extLst>
          </p:cNvPr>
          <p:cNvSpPr txBox="1"/>
          <p:nvPr/>
        </p:nvSpPr>
        <p:spPr>
          <a:xfrm>
            <a:off x="9972636" y="6080188"/>
            <a:ext cx="1611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/>
              <a:t>Foto: Oslo kommune</a:t>
            </a:r>
          </a:p>
        </p:txBody>
      </p:sp>
    </p:spTree>
    <p:extLst>
      <p:ext uri="{BB962C8B-B14F-4D97-AF65-F5344CB8AC3E}">
        <p14:creationId xmlns:p14="http://schemas.microsoft.com/office/powerpoint/2010/main" val="310447784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AAB2A2-48AB-6349-971E-EC8F7A368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chemeClr val="bg1"/>
                </a:solidFill>
              </a:rPr>
              <a:t>Prosjektbeskrivelse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553FB83-0877-EB44-A63C-AAEEF74F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D75EB-BD23-FF4F-80AE-955DA86030AC}" type="slidenum">
              <a:rPr lang="nb-NO" smtClean="0">
                <a:solidFill>
                  <a:schemeClr val="bg1"/>
                </a:solidFill>
              </a:rPr>
              <a:t>4</a:t>
            </a:fld>
            <a:endParaRPr lang="nb-NO">
              <a:solidFill>
                <a:schemeClr val="bg1"/>
              </a:solidFill>
            </a:endParaRPr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F4CA913F-69F9-49C7-BB6F-4525FA7FCA9A}"/>
              </a:ext>
            </a:extLst>
          </p:cNvPr>
          <p:cNvSpPr txBox="1"/>
          <p:nvPr/>
        </p:nvSpPr>
        <p:spPr>
          <a:xfrm>
            <a:off x="1669921" y="1757016"/>
            <a:ext cx="2810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b="1" noProof="0">
                <a:solidFill>
                  <a:schemeClr val="bg1"/>
                </a:solidFill>
                <a:latin typeface="Arial"/>
                <a:cs typeface="Arial"/>
              </a:rPr>
              <a:t>OPPDRAGSGIVER</a:t>
            </a:r>
          </a:p>
        </p:txBody>
      </p:sp>
      <p:cxnSp>
        <p:nvCxnSpPr>
          <p:cNvPr id="13" name="Straight Connector 37">
            <a:extLst>
              <a:ext uri="{FF2B5EF4-FFF2-40B4-BE49-F238E27FC236}">
                <a16:creationId xmlns:a16="http://schemas.microsoft.com/office/drawing/2014/main" id="{C0DB3F29-4316-4365-AF32-54D56A84916C}"/>
              </a:ext>
            </a:extLst>
          </p:cNvPr>
          <p:cNvCxnSpPr>
            <a:cxnSpLocks/>
          </p:cNvCxnSpPr>
          <p:nvPr/>
        </p:nvCxnSpPr>
        <p:spPr>
          <a:xfrm>
            <a:off x="839788" y="3171979"/>
            <a:ext cx="10569188" cy="0"/>
          </a:xfrm>
          <a:prstGeom prst="line">
            <a:avLst/>
          </a:prstGeom>
          <a:ln w="19050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C2A3D99F-A06C-42EA-9D93-631CE6E8F1F4}"/>
              </a:ext>
            </a:extLst>
          </p:cNvPr>
          <p:cNvSpPr txBox="1">
            <a:spLocks/>
          </p:cNvSpPr>
          <p:nvPr/>
        </p:nvSpPr>
        <p:spPr>
          <a:xfrm>
            <a:off x="1668041" y="2254824"/>
            <a:ext cx="3863551" cy="348268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tabLst/>
              <a:defRPr sz="14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>
                <a:solidFill>
                  <a:schemeClr val="bg1"/>
                </a:solidFill>
              </a:rPr>
              <a:t>Trigger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2558D8FB-DE8A-4D27-88F0-55F9FA034E5A}"/>
              </a:ext>
            </a:extLst>
          </p:cNvPr>
          <p:cNvSpPr txBox="1">
            <a:spLocks/>
          </p:cNvSpPr>
          <p:nvPr/>
        </p:nvSpPr>
        <p:spPr>
          <a:xfrm>
            <a:off x="1668042" y="2590705"/>
            <a:ext cx="4291037" cy="348268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tabLst/>
              <a:defRPr sz="14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>
                <a:solidFill>
                  <a:schemeClr val="bg1"/>
                </a:solidFill>
              </a:rPr>
              <a:t>v/ Marianne </a:t>
            </a:r>
            <a:r>
              <a:rPr lang="nb-NO" err="1">
                <a:solidFill>
                  <a:schemeClr val="bg1"/>
                </a:solidFill>
              </a:rPr>
              <a:t>Brenk</a:t>
            </a:r>
            <a:r>
              <a:rPr lang="nb-NO">
                <a:solidFill>
                  <a:schemeClr val="bg1"/>
                </a:solidFill>
              </a:rPr>
              <a:t> Knutsen</a:t>
            </a:r>
          </a:p>
        </p:txBody>
      </p:sp>
      <p:cxnSp>
        <p:nvCxnSpPr>
          <p:cNvPr id="17" name="Straight Connector 65">
            <a:extLst>
              <a:ext uri="{FF2B5EF4-FFF2-40B4-BE49-F238E27FC236}">
                <a16:creationId xmlns:a16="http://schemas.microsoft.com/office/drawing/2014/main" id="{008F78C4-C3EC-4EAA-9043-16B98C0009AA}"/>
              </a:ext>
            </a:extLst>
          </p:cNvPr>
          <p:cNvCxnSpPr/>
          <p:nvPr/>
        </p:nvCxnSpPr>
        <p:spPr>
          <a:xfrm>
            <a:off x="1663572" y="1701470"/>
            <a:ext cx="0" cy="4442771"/>
          </a:xfrm>
          <a:prstGeom prst="line">
            <a:avLst/>
          </a:prstGeom>
          <a:ln w="6350" cmpd="sng">
            <a:solidFill>
              <a:schemeClr val="accent2">
                <a:lumMod val="20000"/>
                <a:lumOff val="8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66">
            <a:extLst>
              <a:ext uri="{FF2B5EF4-FFF2-40B4-BE49-F238E27FC236}">
                <a16:creationId xmlns:a16="http://schemas.microsoft.com/office/drawing/2014/main" id="{35274A6B-EDD4-40E1-BBC7-E879DBC85E98}"/>
              </a:ext>
            </a:extLst>
          </p:cNvPr>
          <p:cNvCxnSpPr/>
          <p:nvPr/>
        </p:nvCxnSpPr>
        <p:spPr>
          <a:xfrm>
            <a:off x="1661285" y="2136832"/>
            <a:ext cx="4027834" cy="0"/>
          </a:xfrm>
          <a:prstGeom prst="line">
            <a:avLst/>
          </a:prstGeom>
          <a:ln w="6350" cmpd="sng">
            <a:solidFill>
              <a:schemeClr val="accent2">
                <a:lumMod val="20000"/>
                <a:lumOff val="8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71">
            <a:extLst>
              <a:ext uri="{FF2B5EF4-FFF2-40B4-BE49-F238E27FC236}">
                <a16:creationId xmlns:a16="http://schemas.microsoft.com/office/drawing/2014/main" id="{D7108FD0-4DEC-49FA-A280-8F6BF8705058}"/>
              </a:ext>
            </a:extLst>
          </p:cNvPr>
          <p:cNvSpPr txBox="1"/>
          <p:nvPr/>
        </p:nvSpPr>
        <p:spPr>
          <a:xfrm>
            <a:off x="1669922" y="3425108"/>
            <a:ext cx="2868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b="1" noProof="0">
                <a:solidFill>
                  <a:schemeClr val="bg1"/>
                </a:solidFill>
                <a:latin typeface="Arial"/>
                <a:cs typeface="Arial"/>
              </a:rPr>
              <a:t>FORMÅL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65286E2-E015-4935-A8B3-C9E46EE635B9}"/>
              </a:ext>
            </a:extLst>
          </p:cNvPr>
          <p:cNvSpPr txBox="1">
            <a:spLocks/>
          </p:cNvSpPr>
          <p:nvPr/>
        </p:nvSpPr>
        <p:spPr>
          <a:xfrm>
            <a:off x="1691266" y="3916486"/>
            <a:ext cx="4297794" cy="685671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tabLst/>
              <a:defRPr sz="14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Å etablere mål på kunnskap om og holdning til tilstanden i Oslofjorden, betydning som rekreasjonsområde og som (turist-)attraksjon, m.m.</a:t>
            </a:r>
            <a:endParaRPr lang="nb-NO">
              <a:solidFill>
                <a:schemeClr val="bg1"/>
              </a:solidFill>
            </a:endParaRPr>
          </a:p>
        </p:txBody>
      </p:sp>
      <p:cxnSp>
        <p:nvCxnSpPr>
          <p:cNvPr id="22" name="Straight Connector 73">
            <a:extLst>
              <a:ext uri="{FF2B5EF4-FFF2-40B4-BE49-F238E27FC236}">
                <a16:creationId xmlns:a16="http://schemas.microsoft.com/office/drawing/2014/main" id="{62ED0BCA-63D2-4290-B34E-9D7AB434A983}"/>
              </a:ext>
            </a:extLst>
          </p:cNvPr>
          <p:cNvCxnSpPr>
            <a:cxnSpLocks/>
          </p:cNvCxnSpPr>
          <p:nvPr/>
        </p:nvCxnSpPr>
        <p:spPr>
          <a:xfrm>
            <a:off x="871104" y="4707311"/>
            <a:ext cx="10517621" cy="0"/>
          </a:xfrm>
          <a:prstGeom prst="line">
            <a:avLst/>
          </a:prstGeom>
          <a:ln w="19050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75">
            <a:extLst>
              <a:ext uri="{FF2B5EF4-FFF2-40B4-BE49-F238E27FC236}">
                <a16:creationId xmlns:a16="http://schemas.microsoft.com/office/drawing/2014/main" id="{3EA65C3B-43D0-4371-8E43-7FE5A8CF2D7F}"/>
              </a:ext>
            </a:extLst>
          </p:cNvPr>
          <p:cNvCxnSpPr/>
          <p:nvPr/>
        </p:nvCxnSpPr>
        <p:spPr>
          <a:xfrm>
            <a:off x="1661285" y="3794565"/>
            <a:ext cx="4027834" cy="0"/>
          </a:xfrm>
          <a:prstGeom prst="line">
            <a:avLst/>
          </a:prstGeom>
          <a:ln w="6350" cmpd="sng">
            <a:solidFill>
              <a:schemeClr val="accent2">
                <a:lumMod val="20000"/>
                <a:lumOff val="8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81">
            <a:extLst>
              <a:ext uri="{FF2B5EF4-FFF2-40B4-BE49-F238E27FC236}">
                <a16:creationId xmlns:a16="http://schemas.microsoft.com/office/drawing/2014/main" id="{D0F6209F-A97F-47A1-BFA3-999AA2A6953B}"/>
              </a:ext>
            </a:extLst>
          </p:cNvPr>
          <p:cNvSpPr txBox="1"/>
          <p:nvPr/>
        </p:nvSpPr>
        <p:spPr>
          <a:xfrm>
            <a:off x="1668042" y="4984998"/>
            <a:ext cx="2870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b="1" noProof="0">
                <a:solidFill>
                  <a:schemeClr val="bg1"/>
                </a:solidFill>
                <a:latin typeface="Arial"/>
                <a:cs typeface="Arial"/>
              </a:rPr>
              <a:t>GJENNOMFØRING</a:t>
            </a:r>
          </a:p>
        </p:txBody>
      </p:sp>
      <p:cxnSp>
        <p:nvCxnSpPr>
          <p:cNvPr id="25" name="Straight Connector 82">
            <a:extLst>
              <a:ext uri="{FF2B5EF4-FFF2-40B4-BE49-F238E27FC236}">
                <a16:creationId xmlns:a16="http://schemas.microsoft.com/office/drawing/2014/main" id="{95D10D58-C487-4C98-95C5-D74DF79B779E}"/>
              </a:ext>
            </a:extLst>
          </p:cNvPr>
          <p:cNvCxnSpPr/>
          <p:nvPr/>
        </p:nvCxnSpPr>
        <p:spPr>
          <a:xfrm>
            <a:off x="1675147" y="5354455"/>
            <a:ext cx="4027834" cy="0"/>
          </a:xfrm>
          <a:prstGeom prst="line">
            <a:avLst/>
          </a:prstGeom>
          <a:ln w="6350" cmpd="sng">
            <a:solidFill>
              <a:schemeClr val="accent2">
                <a:lumMod val="20000"/>
                <a:lumOff val="8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460BF711-5E49-46BF-AD98-864A3A552E09}"/>
              </a:ext>
            </a:extLst>
          </p:cNvPr>
          <p:cNvSpPr txBox="1">
            <a:spLocks/>
          </p:cNvSpPr>
          <p:nvPr/>
        </p:nvSpPr>
        <p:spPr>
          <a:xfrm>
            <a:off x="1669922" y="5469458"/>
            <a:ext cx="4291037" cy="1007654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tabLst/>
              <a:defRPr sz="14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>
                <a:solidFill>
                  <a:schemeClr val="bg1"/>
                </a:solidFill>
              </a:rPr>
              <a:t>Alle data er samlet inn i siste del februar 2025.</a:t>
            </a:r>
          </a:p>
        </p:txBody>
      </p:sp>
      <p:sp>
        <p:nvSpPr>
          <p:cNvPr id="28" name="TextBox 85">
            <a:extLst>
              <a:ext uri="{FF2B5EF4-FFF2-40B4-BE49-F238E27FC236}">
                <a16:creationId xmlns:a16="http://schemas.microsoft.com/office/drawing/2014/main" id="{9B8D6056-FD20-4236-8F04-1C0A1A60B3AA}"/>
              </a:ext>
            </a:extLst>
          </p:cNvPr>
          <p:cNvSpPr txBox="1"/>
          <p:nvPr/>
        </p:nvSpPr>
        <p:spPr>
          <a:xfrm>
            <a:off x="6934696" y="1757016"/>
            <a:ext cx="226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b="1" noProof="0">
                <a:solidFill>
                  <a:schemeClr val="bg1"/>
                </a:solidFill>
                <a:latin typeface="Arial"/>
                <a:cs typeface="Arial"/>
              </a:rPr>
              <a:t>METODE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EFAF940E-9DDE-4510-96C2-86EA81FF185D}"/>
              </a:ext>
            </a:extLst>
          </p:cNvPr>
          <p:cNvSpPr txBox="1">
            <a:spLocks/>
          </p:cNvSpPr>
          <p:nvPr/>
        </p:nvSpPr>
        <p:spPr>
          <a:xfrm>
            <a:off x="6946334" y="2254822"/>
            <a:ext cx="4413075" cy="720243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tabLst/>
              <a:defRPr sz="14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>
                <a:solidFill>
                  <a:schemeClr val="bg1"/>
                </a:solidFill>
              </a:rPr>
              <a:t>Kvantitativ metode, online selvutfylling.</a:t>
            </a:r>
          </a:p>
        </p:txBody>
      </p:sp>
      <p:cxnSp>
        <p:nvCxnSpPr>
          <p:cNvPr id="31" name="Straight Connector 91">
            <a:extLst>
              <a:ext uri="{FF2B5EF4-FFF2-40B4-BE49-F238E27FC236}">
                <a16:creationId xmlns:a16="http://schemas.microsoft.com/office/drawing/2014/main" id="{EF97CDED-2301-4F61-97B7-4FA6B44ADB9C}"/>
              </a:ext>
            </a:extLst>
          </p:cNvPr>
          <p:cNvCxnSpPr/>
          <p:nvPr/>
        </p:nvCxnSpPr>
        <p:spPr>
          <a:xfrm>
            <a:off x="6095304" y="1058508"/>
            <a:ext cx="0" cy="5375753"/>
          </a:xfrm>
          <a:prstGeom prst="line">
            <a:avLst/>
          </a:prstGeom>
          <a:ln w="19050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92">
            <a:extLst>
              <a:ext uri="{FF2B5EF4-FFF2-40B4-BE49-F238E27FC236}">
                <a16:creationId xmlns:a16="http://schemas.microsoft.com/office/drawing/2014/main" id="{47FD58CC-FAA1-4A9D-A0A5-B325CBE430B0}"/>
              </a:ext>
            </a:extLst>
          </p:cNvPr>
          <p:cNvCxnSpPr/>
          <p:nvPr/>
        </p:nvCxnSpPr>
        <p:spPr>
          <a:xfrm>
            <a:off x="6943857" y="2136832"/>
            <a:ext cx="4027834" cy="0"/>
          </a:xfrm>
          <a:prstGeom prst="line">
            <a:avLst/>
          </a:prstGeom>
          <a:ln w="6350" cmpd="sng">
            <a:solidFill>
              <a:schemeClr val="accent2">
                <a:lumMod val="20000"/>
                <a:lumOff val="8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93">
            <a:extLst>
              <a:ext uri="{FF2B5EF4-FFF2-40B4-BE49-F238E27FC236}">
                <a16:creationId xmlns:a16="http://schemas.microsoft.com/office/drawing/2014/main" id="{BFE2334A-6919-4C0A-B5BB-724117B4F747}"/>
              </a:ext>
            </a:extLst>
          </p:cNvPr>
          <p:cNvSpPr/>
          <p:nvPr/>
        </p:nvSpPr>
        <p:spPr>
          <a:xfrm>
            <a:off x="6214958" y="3292299"/>
            <a:ext cx="612000" cy="61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err="1">
              <a:solidFill>
                <a:schemeClr val="bg1"/>
              </a:solidFill>
            </a:endParaRPr>
          </a:p>
        </p:txBody>
      </p:sp>
      <p:sp>
        <p:nvSpPr>
          <p:cNvPr id="34" name="TextBox 95">
            <a:extLst>
              <a:ext uri="{FF2B5EF4-FFF2-40B4-BE49-F238E27FC236}">
                <a16:creationId xmlns:a16="http://schemas.microsoft.com/office/drawing/2014/main" id="{7AF49D3B-C1BD-4F60-BF49-2D81D8933A27}"/>
              </a:ext>
            </a:extLst>
          </p:cNvPr>
          <p:cNvSpPr txBox="1"/>
          <p:nvPr/>
        </p:nvSpPr>
        <p:spPr>
          <a:xfrm>
            <a:off x="6992819" y="3425108"/>
            <a:ext cx="226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b="1" noProof="0">
                <a:solidFill>
                  <a:schemeClr val="bg1"/>
                </a:solidFill>
                <a:latin typeface="Arial"/>
                <a:cs typeface="Arial"/>
              </a:rPr>
              <a:t>MÅLGRUPPE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0DF5BF7F-E8C2-4B9A-B41B-16A71171CB95}"/>
              </a:ext>
            </a:extLst>
          </p:cNvPr>
          <p:cNvSpPr txBox="1">
            <a:spLocks/>
          </p:cNvSpPr>
          <p:nvPr/>
        </p:nvSpPr>
        <p:spPr>
          <a:xfrm>
            <a:off x="6946335" y="3916486"/>
            <a:ext cx="4413078" cy="685671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tabLst/>
              <a:defRPr sz="14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>
                <a:solidFill>
                  <a:schemeClr val="bg1"/>
                </a:solidFill>
              </a:rPr>
              <a:t>Befolkningen 16-75 år i hele landet.  Det er i analysen hensyntatt bosted, hhv utenfor nedbørsfeltet og  innlandskommuner og kystkommuner i nedbørsfeltet.</a:t>
            </a:r>
          </a:p>
        </p:txBody>
      </p:sp>
      <p:cxnSp>
        <p:nvCxnSpPr>
          <p:cNvPr id="36" name="Straight Connector 97">
            <a:extLst>
              <a:ext uri="{FF2B5EF4-FFF2-40B4-BE49-F238E27FC236}">
                <a16:creationId xmlns:a16="http://schemas.microsoft.com/office/drawing/2014/main" id="{12176DA9-A365-4D79-A8A6-E515B014B826}"/>
              </a:ext>
            </a:extLst>
          </p:cNvPr>
          <p:cNvCxnSpPr/>
          <p:nvPr/>
        </p:nvCxnSpPr>
        <p:spPr>
          <a:xfrm>
            <a:off x="6943857" y="3794565"/>
            <a:ext cx="4027834" cy="0"/>
          </a:xfrm>
          <a:prstGeom prst="line">
            <a:avLst/>
          </a:prstGeom>
          <a:ln w="6350" cmpd="sng">
            <a:solidFill>
              <a:schemeClr val="accent2">
                <a:lumMod val="20000"/>
                <a:lumOff val="8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98">
            <a:extLst>
              <a:ext uri="{FF2B5EF4-FFF2-40B4-BE49-F238E27FC236}">
                <a16:creationId xmlns:a16="http://schemas.microsoft.com/office/drawing/2014/main" id="{7770BFEA-0288-4136-B52F-E54C9AAC1EEB}"/>
              </a:ext>
            </a:extLst>
          </p:cNvPr>
          <p:cNvSpPr txBox="1"/>
          <p:nvPr/>
        </p:nvSpPr>
        <p:spPr>
          <a:xfrm>
            <a:off x="6992819" y="4984997"/>
            <a:ext cx="2261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600" b="1" noProof="0">
                <a:solidFill>
                  <a:schemeClr val="bg1"/>
                </a:solidFill>
                <a:latin typeface="Arial"/>
                <a:cs typeface="Arial"/>
              </a:rPr>
              <a:t>UTVALG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689BB921-F3C5-411F-8B16-45BED724EF7D}"/>
              </a:ext>
            </a:extLst>
          </p:cNvPr>
          <p:cNvSpPr txBox="1">
            <a:spLocks/>
          </p:cNvSpPr>
          <p:nvPr/>
        </p:nvSpPr>
        <p:spPr>
          <a:xfrm>
            <a:off x="6948215" y="5469458"/>
            <a:ext cx="4413078" cy="1007654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tabLst/>
              <a:defRPr sz="14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>
                <a:solidFill>
                  <a:schemeClr val="bg1"/>
                </a:solidFill>
              </a:rPr>
              <a:t>Befolkningsutvalget er trukket tilfeldig (representativt), og det er gjennomført i alt 1005 intervjuer.</a:t>
            </a:r>
          </a:p>
        </p:txBody>
      </p:sp>
      <p:cxnSp>
        <p:nvCxnSpPr>
          <p:cNvPr id="39" name="Straight Connector 102">
            <a:extLst>
              <a:ext uri="{FF2B5EF4-FFF2-40B4-BE49-F238E27FC236}">
                <a16:creationId xmlns:a16="http://schemas.microsoft.com/office/drawing/2014/main" id="{CAEABEA2-3D67-48B2-884E-87A1732E8F16}"/>
              </a:ext>
            </a:extLst>
          </p:cNvPr>
          <p:cNvCxnSpPr/>
          <p:nvPr/>
        </p:nvCxnSpPr>
        <p:spPr>
          <a:xfrm>
            <a:off x="6943857" y="5351596"/>
            <a:ext cx="4027834" cy="0"/>
          </a:xfrm>
          <a:prstGeom prst="line">
            <a:avLst/>
          </a:prstGeom>
          <a:ln w="6350" cmpd="sng">
            <a:solidFill>
              <a:schemeClr val="accent2">
                <a:lumMod val="20000"/>
                <a:lumOff val="8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uppe 60">
            <a:extLst>
              <a:ext uri="{FF2B5EF4-FFF2-40B4-BE49-F238E27FC236}">
                <a16:creationId xmlns:a16="http://schemas.microsoft.com/office/drawing/2014/main" id="{7D7511AD-B1A8-417D-9453-0569892813E3}"/>
              </a:ext>
            </a:extLst>
          </p:cNvPr>
          <p:cNvGrpSpPr/>
          <p:nvPr/>
        </p:nvGrpSpPr>
        <p:grpSpPr>
          <a:xfrm>
            <a:off x="6209499" y="1623871"/>
            <a:ext cx="628820" cy="612000"/>
            <a:chOff x="6173382" y="1562389"/>
            <a:chExt cx="628820" cy="612000"/>
          </a:xfrm>
        </p:grpSpPr>
        <p:sp>
          <p:nvSpPr>
            <p:cNvPr id="27" name="Oval 84">
              <a:extLst>
                <a:ext uri="{FF2B5EF4-FFF2-40B4-BE49-F238E27FC236}">
                  <a16:creationId xmlns:a16="http://schemas.microsoft.com/office/drawing/2014/main" id="{9409FD50-BF7D-4C6B-8D6F-77FE2A363E00}"/>
                </a:ext>
              </a:extLst>
            </p:cNvPr>
            <p:cNvSpPr/>
            <p:nvPr/>
          </p:nvSpPr>
          <p:spPr>
            <a:xfrm>
              <a:off x="6176830" y="1562389"/>
              <a:ext cx="612000" cy="61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err="1">
                <a:solidFill>
                  <a:schemeClr val="bg1"/>
                </a:solidFill>
              </a:endParaRPr>
            </a:p>
          </p:txBody>
        </p:sp>
        <p:pic>
          <p:nvPicPr>
            <p:cNvPr id="40" name="Picture 108" descr="noun_174068_cc.png">
              <a:extLst>
                <a:ext uri="{FF2B5EF4-FFF2-40B4-BE49-F238E27FC236}">
                  <a16:creationId xmlns:a16="http://schemas.microsoft.com/office/drawing/2014/main" id="{457A7015-EEAD-40E1-ACBB-509A99A1B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3382" y="1616641"/>
              <a:ext cx="628820" cy="466219"/>
            </a:xfrm>
            <a:prstGeom prst="rect">
              <a:avLst/>
            </a:prstGeom>
          </p:spPr>
        </p:pic>
      </p:grpSp>
      <p:pic>
        <p:nvPicPr>
          <p:cNvPr id="41" name="Picture 109" descr="noun_174061_cc.png">
            <a:extLst>
              <a:ext uri="{FF2B5EF4-FFF2-40B4-BE49-F238E27FC236}">
                <a16:creationId xmlns:a16="http://schemas.microsoft.com/office/drawing/2014/main" id="{B90FC559-6A14-4EA7-BC2F-D2E612544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0137" y="3365169"/>
            <a:ext cx="620185" cy="432027"/>
          </a:xfrm>
          <a:prstGeom prst="rect">
            <a:avLst/>
          </a:prstGeom>
        </p:spPr>
      </p:pic>
      <p:grpSp>
        <p:nvGrpSpPr>
          <p:cNvPr id="60" name="Gruppe 59">
            <a:extLst>
              <a:ext uri="{FF2B5EF4-FFF2-40B4-BE49-F238E27FC236}">
                <a16:creationId xmlns:a16="http://schemas.microsoft.com/office/drawing/2014/main" id="{2F634712-6C4C-47F0-AEF2-48FD6660E30F}"/>
              </a:ext>
            </a:extLst>
          </p:cNvPr>
          <p:cNvGrpSpPr/>
          <p:nvPr/>
        </p:nvGrpSpPr>
        <p:grpSpPr>
          <a:xfrm>
            <a:off x="853622" y="4832823"/>
            <a:ext cx="625552" cy="612000"/>
            <a:chOff x="871104" y="4791038"/>
            <a:chExt cx="625552" cy="612000"/>
          </a:xfrm>
        </p:grpSpPr>
        <p:sp>
          <p:nvSpPr>
            <p:cNvPr id="14" name="Oval 58">
              <a:extLst>
                <a:ext uri="{FF2B5EF4-FFF2-40B4-BE49-F238E27FC236}">
                  <a16:creationId xmlns:a16="http://schemas.microsoft.com/office/drawing/2014/main" id="{03142265-CB3A-48B9-AED8-839A38C91523}"/>
                </a:ext>
              </a:extLst>
            </p:cNvPr>
            <p:cNvSpPr/>
            <p:nvPr/>
          </p:nvSpPr>
          <p:spPr>
            <a:xfrm>
              <a:off x="871104" y="4791038"/>
              <a:ext cx="612000" cy="61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err="1">
                <a:solidFill>
                  <a:schemeClr val="bg1"/>
                </a:solidFill>
              </a:endParaRPr>
            </a:p>
          </p:txBody>
        </p:sp>
        <p:pic>
          <p:nvPicPr>
            <p:cNvPr id="42" name="Picture 110" descr="noun_174073_cc.png">
              <a:extLst>
                <a:ext uri="{FF2B5EF4-FFF2-40B4-BE49-F238E27FC236}">
                  <a16:creationId xmlns:a16="http://schemas.microsoft.com/office/drawing/2014/main" id="{C2E1DCB0-16BC-41D7-8038-7589B4853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1056" y="4871854"/>
              <a:ext cx="615600" cy="43930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3DB972EA-24ED-4084-BA72-310124020FA7}"/>
              </a:ext>
            </a:extLst>
          </p:cNvPr>
          <p:cNvGrpSpPr/>
          <p:nvPr/>
        </p:nvGrpSpPr>
        <p:grpSpPr>
          <a:xfrm>
            <a:off x="6213406" y="4855047"/>
            <a:ext cx="612000" cy="612000"/>
            <a:chOff x="6176830" y="4791039"/>
            <a:chExt cx="612000" cy="612000"/>
          </a:xfrm>
        </p:grpSpPr>
        <p:sp>
          <p:nvSpPr>
            <p:cNvPr id="29" name="Oval 87">
              <a:extLst>
                <a:ext uri="{FF2B5EF4-FFF2-40B4-BE49-F238E27FC236}">
                  <a16:creationId xmlns:a16="http://schemas.microsoft.com/office/drawing/2014/main" id="{46A29CC8-81BE-4FAA-ACEB-4D3C4B40EB02}"/>
                </a:ext>
              </a:extLst>
            </p:cNvPr>
            <p:cNvSpPr/>
            <p:nvPr/>
          </p:nvSpPr>
          <p:spPr>
            <a:xfrm>
              <a:off x="6176830" y="4791039"/>
              <a:ext cx="612000" cy="61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err="1">
                <a:solidFill>
                  <a:schemeClr val="bg1"/>
                </a:solidFill>
              </a:endParaRPr>
            </a:p>
          </p:txBody>
        </p:sp>
        <p:pic>
          <p:nvPicPr>
            <p:cNvPr id="43" name="Picture 111" descr="noun_174040_cc.png">
              <a:extLst>
                <a:ext uri="{FF2B5EF4-FFF2-40B4-BE49-F238E27FC236}">
                  <a16:creationId xmlns:a16="http://schemas.microsoft.com/office/drawing/2014/main" id="{32AA316B-F30E-4A2F-97AE-EEEBEBB6C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1568" y="4875065"/>
              <a:ext cx="583407" cy="437444"/>
            </a:xfrm>
            <a:prstGeom prst="rect">
              <a:avLst/>
            </a:prstGeom>
          </p:spPr>
        </p:pic>
      </p:grpSp>
      <p:grpSp>
        <p:nvGrpSpPr>
          <p:cNvPr id="59" name="Gruppe 58">
            <a:extLst>
              <a:ext uri="{FF2B5EF4-FFF2-40B4-BE49-F238E27FC236}">
                <a16:creationId xmlns:a16="http://schemas.microsoft.com/office/drawing/2014/main" id="{E541D3E1-3E56-4A2F-AFFE-0F544F510B5F}"/>
              </a:ext>
            </a:extLst>
          </p:cNvPr>
          <p:cNvGrpSpPr/>
          <p:nvPr/>
        </p:nvGrpSpPr>
        <p:grpSpPr>
          <a:xfrm>
            <a:off x="881158" y="3287397"/>
            <a:ext cx="612000" cy="612000"/>
            <a:chOff x="872656" y="3246578"/>
            <a:chExt cx="612000" cy="612000"/>
          </a:xfrm>
        </p:grpSpPr>
        <p:sp>
          <p:nvSpPr>
            <p:cNvPr id="19" name="Oval 69">
              <a:extLst>
                <a:ext uri="{FF2B5EF4-FFF2-40B4-BE49-F238E27FC236}">
                  <a16:creationId xmlns:a16="http://schemas.microsoft.com/office/drawing/2014/main" id="{7B42593D-9BEB-4CB3-B994-BC7A8FAF509E}"/>
                </a:ext>
              </a:extLst>
            </p:cNvPr>
            <p:cNvSpPr/>
            <p:nvPr/>
          </p:nvSpPr>
          <p:spPr>
            <a:xfrm>
              <a:off x="872656" y="3246578"/>
              <a:ext cx="612000" cy="61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err="1">
                <a:solidFill>
                  <a:schemeClr val="bg1"/>
                </a:solidFill>
              </a:endParaRPr>
            </a:p>
          </p:txBody>
        </p:sp>
        <p:pic>
          <p:nvPicPr>
            <p:cNvPr id="44" name="Picture 112" descr="noun_174027_cc.png">
              <a:extLst>
                <a:ext uri="{FF2B5EF4-FFF2-40B4-BE49-F238E27FC236}">
                  <a16:creationId xmlns:a16="http://schemas.microsoft.com/office/drawing/2014/main" id="{7B9EECA5-A46F-4071-AEAF-02089FB6C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4883" y="3319713"/>
              <a:ext cx="581425" cy="432237"/>
            </a:xfrm>
            <a:prstGeom prst="rect">
              <a:avLst/>
            </a:prstGeom>
          </p:spPr>
        </p:pic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C47E378A-373B-4A11-9218-320763DB2250}"/>
              </a:ext>
            </a:extLst>
          </p:cNvPr>
          <p:cNvGrpSpPr/>
          <p:nvPr/>
        </p:nvGrpSpPr>
        <p:grpSpPr>
          <a:xfrm>
            <a:off x="853622" y="1629664"/>
            <a:ext cx="629482" cy="612000"/>
            <a:chOff x="853622" y="1562390"/>
            <a:chExt cx="629482" cy="612000"/>
          </a:xfrm>
        </p:grpSpPr>
        <p:sp>
          <p:nvSpPr>
            <p:cNvPr id="11" name="Oval 45">
              <a:extLst>
                <a:ext uri="{FF2B5EF4-FFF2-40B4-BE49-F238E27FC236}">
                  <a16:creationId xmlns:a16="http://schemas.microsoft.com/office/drawing/2014/main" id="{DFC51642-1692-4621-AFAC-1F757D978E2E}"/>
                </a:ext>
              </a:extLst>
            </p:cNvPr>
            <p:cNvSpPr/>
            <p:nvPr/>
          </p:nvSpPr>
          <p:spPr>
            <a:xfrm>
              <a:off x="871104" y="1562390"/>
              <a:ext cx="612000" cy="61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 err="1">
                <a:solidFill>
                  <a:schemeClr val="bg1"/>
                </a:solidFill>
              </a:endParaRPr>
            </a:p>
          </p:txBody>
        </p:sp>
        <p:pic>
          <p:nvPicPr>
            <p:cNvPr id="45" name="Picture 113" descr="noun_174059_cc.png">
              <a:extLst>
                <a:ext uri="{FF2B5EF4-FFF2-40B4-BE49-F238E27FC236}">
                  <a16:creationId xmlns:a16="http://schemas.microsoft.com/office/drawing/2014/main" id="{259FEB14-A010-4DE9-97FF-4C9009288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3622" y="1634390"/>
              <a:ext cx="614049" cy="467467"/>
            </a:xfrm>
            <a:prstGeom prst="rect">
              <a:avLst/>
            </a:prstGeom>
          </p:spPr>
        </p:pic>
      </p:grpSp>
      <p:cxnSp>
        <p:nvCxnSpPr>
          <p:cNvPr id="48" name="Straight Connector 91">
            <a:extLst>
              <a:ext uri="{FF2B5EF4-FFF2-40B4-BE49-F238E27FC236}">
                <a16:creationId xmlns:a16="http://schemas.microsoft.com/office/drawing/2014/main" id="{981DED70-705A-4AA3-ACC4-DD51232E5C22}"/>
              </a:ext>
            </a:extLst>
          </p:cNvPr>
          <p:cNvCxnSpPr>
            <a:cxnSpLocks/>
          </p:cNvCxnSpPr>
          <p:nvPr/>
        </p:nvCxnSpPr>
        <p:spPr>
          <a:xfrm>
            <a:off x="6932071" y="1561604"/>
            <a:ext cx="0" cy="4442771"/>
          </a:xfrm>
          <a:prstGeom prst="line">
            <a:avLst/>
          </a:prstGeom>
          <a:ln w="6350" cmpd="sng">
            <a:solidFill>
              <a:schemeClr val="accent2">
                <a:lumMod val="20000"/>
                <a:lumOff val="8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Bilde 45">
            <a:extLst>
              <a:ext uri="{FF2B5EF4-FFF2-40B4-BE49-F238E27FC236}">
                <a16:creationId xmlns:a16="http://schemas.microsoft.com/office/drawing/2014/main" id="{81A080E0-D532-BF40-ADAE-30C73C5E12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1137" y="6234041"/>
            <a:ext cx="447404" cy="45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673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Utvalgets sammensetning - befolkningen</a:t>
            </a:r>
            <a:br>
              <a:rPr lang="nb-NO"/>
            </a:br>
            <a:r>
              <a:rPr lang="nb-NO" sz="1800"/>
              <a:t>n=1005</a:t>
            </a:r>
            <a:endParaRPr lang="nb-NO"/>
          </a:p>
        </p:txBody>
      </p:sp>
      <p:pic>
        <p:nvPicPr>
          <p:cNvPr id="2050" name="Picture 2" descr="https://static.thenounproject.com/png/302591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0493" y="1653245"/>
            <a:ext cx="986118" cy="98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/>
          <p:cNvSpPr txBox="1"/>
          <p:nvPr/>
        </p:nvSpPr>
        <p:spPr>
          <a:xfrm>
            <a:off x="1152432" y="2826015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/>
              <a:t>51/49</a:t>
            </a:r>
          </a:p>
        </p:txBody>
      </p:sp>
      <p:pic>
        <p:nvPicPr>
          <p:cNvPr id="2052" name="Picture 4" descr="https://static.thenounproject.com/png/302188-2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847" y="1652933"/>
            <a:ext cx="1946271" cy="19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Rett linje 12"/>
          <p:cNvCxnSpPr>
            <a:cxnSpLocks/>
          </p:cNvCxnSpPr>
          <p:nvPr/>
        </p:nvCxnSpPr>
        <p:spPr>
          <a:xfrm>
            <a:off x="6185647" y="1557339"/>
            <a:ext cx="0" cy="443295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 flipH="1" flipV="1">
            <a:off x="838201" y="3773023"/>
            <a:ext cx="5347446" cy="10083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amme 1">
            <a:extLst>
              <a:ext uri="{FF2B5EF4-FFF2-40B4-BE49-F238E27FC236}">
                <a16:creationId xmlns:a16="http://schemas.microsoft.com/office/drawing/2014/main" id="{21F8A4D3-E601-CA69-45FD-B0D5D2AD93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59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3C2C52A-3FEC-4362-3A90-117A03A46780}"/>
              </a:ext>
            </a:extLst>
          </p:cNvPr>
          <p:cNvSpPr>
            <a:spLocks noChangeAspect="1"/>
          </p:cNvSpPr>
          <p:nvPr/>
        </p:nvSpPr>
        <p:spPr>
          <a:xfrm>
            <a:off x="1133552" y="4124755"/>
            <a:ext cx="1080000" cy="1080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b="1">
                <a:latin typeface="Century Gothic" panose="020B0502020202020204" pitchFamily="34" charset="0"/>
              </a:rPr>
              <a:t>32 %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41816DF-9111-89A2-55D5-8A5440984AF1}"/>
              </a:ext>
            </a:extLst>
          </p:cNvPr>
          <p:cNvSpPr txBox="1"/>
          <p:nvPr/>
        </p:nvSpPr>
        <p:spPr>
          <a:xfrm>
            <a:off x="1169676" y="524722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/>
              <a:t>har barn</a:t>
            </a:r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36EA4D16-ECFE-0825-053E-0345ED666882}"/>
              </a:ext>
            </a:extLst>
          </p:cNvPr>
          <p:cNvCxnSpPr>
            <a:cxnSpLocks/>
          </p:cNvCxnSpPr>
          <p:nvPr/>
        </p:nvCxnSpPr>
        <p:spPr>
          <a:xfrm>
            <a:off x="2583465" y="1556545"/>
            <a:ext cx="0" cy="443295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Plassholder for diagram 5">
            <a:extLst>
              <a:ext uri="{FF2B5EF4-FFF2-40B4-BE49-F238E27FC236}">
                <a16:creationId xmlns:a16="http://schemas.microsoft.com/office/drawing/2014/main" id="{A86136A6-8A6D-7EA7-E8A9-C00243290A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945123"/>
              </p:ext>
            </p:extLst>
          </p:nvPr>
        </p:nvGraphicFramePr>
        <p:xfrm>
          <a:off x="2607899" y="1557338"/>
          <a:ext cx="3488089" cy="2126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Plassholder for diagram 5">
            <a:extLst>
              <a:ext uri="{FF2B5EF4-FFF2-40B4-BE49-F238E27FC236}">
                <a16:creationId xmlns:a16="http://schemas.microsoft.com/office/drawing/2014/main" id="{AC9B2132-064A-266C-94FC-D21086EB59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506695"/>
              </p:ext>
            </p:extLst>
          </p:nvPr>
        </p:nvGraphicFramePr>
        <p:xfrm>
          <a:off x="6555560" y="1557338"/>
          <a:ext cx="4833165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Plassholder for diagram 5">
            <a:extLst>
              <a:ext uri="{FF2B5EF4-FFF2-40B4-BE49-F238E27FC236}">
                <a16:creationId xmlns:a16="http://schemas.microsoft.com/office/drawing/2014/main" id="{766ED788-23EF-2FA9-B5D4-E7141EC471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165594"/>
              </p:ext>
            </p:extLst>
          </p:nvPr>
        </p:nvGraphicFramePr>
        <p:xfrm>
          <a:off x="2673126" y="4251407"/>
          <a:ext cx="2123891" cy="1658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7" name="Bilde 16" descr="Et bilde som inneholder kart, tekst, atlas&#10;&#10;KI-generert innhold kan være feil.">
            <a:extLst>
              <a:ext uri="{FF2B5EF4-FFF2-40B4-BE49-F238E27FC236}">
                <a16:creationId xmlns:a16="http://schemas.microsoft.com/office/drawing/2014/main" id="{9C81323F-414A-EADD-A6CF-EB716ABCD4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7018" y="4221163"/>
            <a:ext cx="1193800" cy="1689100"/>
          </a:xfrm>
          <a:prstGeom prst="rect">
            <a:avLst/>
          </a:prstGeom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2BECC7F1-1C14-78E4-4325-E3646C70E3C1}"/>
              </a:ext>
            </a:extLst>
          </p:cNvPr>
          <p:cNvSpPr txBox="1"/>
          <p:nvPr/>
        </p:nvSpPr>
        <p:spPr>
          <a:xfrm>
            <a:off x="2559031" y="3860969"/>
            <a:ext cx="3720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/>
              <a:t>Befolkningsandel innenfor/utenfor nedbørsfeltet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315E3503-C867-B097-5141-2D0ABC4E3499}"/>
              </a:ext>
            </a:extLst>
          </p:cNvPr>
          <p:cNvSpPr txBox="1"/>
          <p:nvPr/>
        </p:nvSpPr>
        <p:spPr>
          <a:xfrm>
            <a:off x="3932699" y="1650011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/>
              <a:t>Alder</a:t>
            </a:r>
          </a:p>
        </p:txBody>
      </p:sp>
    </p:spTree>
    <p:extLst>
      <p:ext uri="{BB962C8B-B14F-4D97-AF65-F5344CB8AC3E}">
        <p14:creationId xmlns:p14="http://schemas.microsoft.com/office/powerpoint/2010/main" val="253224564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02BBB1-EC4A-6C71-32BE-0B0C112A5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Partipreferanse i utvalget</a:t>
            </a:r>
          </a:p>
        </p:txBody>
      </p:sp>
      <p:graphicFrame>
        <p:nvGraphicFramePr>
          <p:cNvPr id="6" name="Plassholder for diagram 5">
            <a:extLst>
              <a:ext uri="{FF2B5EF4-FFF2-40B4-BE49-F238E27FC236}">
                <a16:creationId xmlns:a16="http://schemas.microsoft.com/office/drawing/2014/main" id="{482EEF7D-D5D8-196C-53C1-BCCAE3D212C8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3962585785"/>
              </p:ext>
            </p:extLst>
          </p:nvPr>
        </p:nvGraphicFramePr>
        <p:xfrm>
          <a:off x="850902" y="1557338"/>
          <a:ext cx="3228974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E67CFC1-4C0D-61D3-3A89-D027B40834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5223" y="6101395"/>
            <a:ext cx="4386809" cy="525982"/>
          </a:xfrm>
        </p:spPr>
        <p:txBody>
          <a:bodyPr>
            <a:normAutofit/>
          </a:bodyPr>
          <a:lstStyle/>
          <a:p>
            <a:r>
              <a:rPr lang="nb-NO" sz="1000"/>
              <a:t>Dersom det var stortingsvalg i morgen, hvilket parti ville du da stemme på?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C306DC9-24FF-7D5A-6321-F611864FCE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000"/>
              <a:t>1005</a:t>
            </a:r>
          </a:p>
        </p:txBody>
      </p:sp>
      <p:graphicFrame>
        <p:nvGraphicFramePr>
          <p:cNvPr id="3" name="Plassholder for diagram 5">
            <a:extLst>
              <a:ext uri="{FF2B5EF4-FFF2-40B4-BE49-F238E27FC236}">
                <a16:creationId xmlns:a16="http://schemas.microsoft.com/office/drawing/2014/main" id="{18AE45B2-CBD0-0CCB-EFF2-EE96984C2A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2210750"/>
              </p:ext>
            </p:extLst>
          </p:nvPr>
        </p:nvGraphicFramePr>
        <p:xfrm>
          <a:off x="4475163" y="1557338"/>
          <a:ext cx="3241675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kstSylinder 6">
            <a:extLst>
              <a:ext uri="{FF2B5EF4-FFF2-40B4-BE49-F238E27FC236}">
                <a16:creationId xmlns:a16="http://schemas.microsoft.com/office/drawing/2014/main" id="{DE73433C-C6E4-745A-2217-2338C44DA281}"/>
              </a:ext>
            </a:extLst>
          </p:cNvPr>
          <p:cNvSpPr txBox="1"/>
          <p:nvPr/>
        </p:nvSpPr>
        <p:spPr>
          <a:xfrm>
            <a:off x="8148638" y="1878675"/>
            <a:ext cx="32400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En del småpartier med antatt sammenfallende miljøsyn (Rødt, SV, Venstre, MDG) er slått sammen for å etablere en større blokk og dermed oppnå en mer solid base for beregninger.</a:t>
            </a:r>
          </a:p>
          <a:p>
            <a:endParaRPr lang="nb-NO"/>
          </a:p>
          <a:p>
            <a:r>
              <a:rPr lang="nb-NO"/>
              <a:t>Krf og Sp er beholdt som separate enheter til tross for lave basetall for disse to kommunene.</a:t>
            </a:r>
          </a:p>
        </p:txBody>
      </p:sp>
      <p:sp>
        <p:nvSpPr>
          <p:cNvPr id="8" name="Høyre klammeparentes 7">
            <a:extLst>
              <a:ext uri="{FF2B5EF4-FFF2-40B4-BE49-F238E27FC236}">
                <a16:creationId xmlns:a16="http://schemas.microsoft.com/office/drawing/2014/main" id="{590EEE8A-0126-7B67-4747-155F3B5B91BC}"/>
              </a:ext>
            </a:extLst>
          </p:cNvPr>
          <p:cNvSpPr/>
          <p:nvPr/>
        </p:nvSpPr>
        <p:spPr>
          <a:xfrm>
            <a:off x="3408218" y="1557338"/>
            <a:ext cx="465513" cy="4195069"/>
          </a:xfrm>
          <a:prstGeom prst="rightBrace">
            <a:avLst>
              <a:gd name="adj1" fmla="val 35119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853009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E141E9-45FE-DA46-F867-CFF9BAF3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3" y="353094"/>
            <a:ext cx="6866395" cy="842312"/>
          </a:xfrm>
        </p:spPr>
        <p:txBody>
          <a:bodyPr>
            <a:normAutofit fontScale="90000"/>
          </a:bodyPr>
          <a:lstStyle/>
          <a:p>
            <a:r>
              <a:rPr lang="nb-NO"/>
              <a:t>Oslofjorden har en sentral plass i bevisstheten til hele befolkningen</a:t>
            </a:r>
          </a:p>
        </p:txBody>
      </p:sp>
      <p:graphicFrame>
        <p:nvGraphicFramePr>
          <p:cNvPr id="6" name="Plassholder for diagram 5">
            <a:extLst>
              <a:ext uri="{FF2B5EF4-FFF2-40B4-BE49-F238E27FC236}">
                <a16:creationId xmlns:a16="http://schemas.microsoft.com/office/drawing/2014/main" id="{CA7CC6DC-8112-3879-0128-5C85DDCAB071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1272258221"/>
              </p:ext>
            </p:extLst>
          </p:nvPr>
        </p:nvGraphicFramePr>
        <p:xfrm>
          <a:off x="850900" y="1557338"/>
          <a:ext cx="5381949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2F095FF-B9D6-5958-0CE5-79DB7F6517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5223" y="6101395"/>
            <a:ext cx="2992871" cy="52598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1000"/>
              <a:t>Hvor enig eller uenig er du i følgende påstander?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C6EAC1D-8CA9-BDAA-4761-1881BF55C5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000"/>
              <a:t>1005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12E3F10-01F2-2539-3C32-1598D9DF1773}"/>
              </a:ext>
            </a:extLst>
          </p:cNvPr>
          <p:cNvSpPr/>
          <p:nvPr/>
        </p:nvSpPr>
        <p:spPr>
          <a:xfrm>
            <a:off x="8148638" y="1"/>
            <a:ext cx="40433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innhold 7">
            <a:extLst>
              <a:ext uri="{FF2B5EF4-FFF2-40B4-BE49-F238E27FC236}">
                <a16:creationId xmlns:a16="http://schemas.microsoft.com/office/drawing/2014/main" id="{7E79A694-0781-AE3E-8AF1-7EB40CDAEC2A}"/>
              </a:ext>
            </a:extLst>
          </p:cNvPr>
          <p:cNvSpPr txBox="1">
            <a:spLocks/>
          </p:cNvSpPr>
          <p:nvPr/>
        </p:nvSpPr>
        <p:spPr>
          <a:xfrm>
            <a:off x="8148638" y="1675987"/>
            <a:ext cx="3229437" cy="4294217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4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74638"/>
            <a:r>
              <a:rPr lang="nb-NO" sz="1400">
                <a:solidFill>
                  <a:schemeClr val="accent6"/>
                </a:solidFill>
              </a:rPr>
              <a:t>Diagrammet viser andelen i befolkningen som er enige eller uenige i hver av påstandene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9 av 10 i hele landet mener at en ren Oslofjord er viktig for Norge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Ikke uventet er oppslutningen større i kystkommunene og deretter gradvis fallende jo lenger unna Oslofjorden man bor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Menn og kvinner har sammenfallende syn, men det er lavere grad av enighet blant de yngste og størst enighet blant de eldste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60829C6-D607-9BFB-B98F-8C8C05F15DA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7278" y="365482"/>
            <a:ext cx="1080000" cy="108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9C204E9-D268-35FB-F081-01E6F75C29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43318360-018B-FDFF-D41D-DDA84BA075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80170"/>
              </p:ext>
            </p:extLst>
          </p:nvPr>
        </p:nvGraphicFramePr>
        <p:xfrm>
          <a:off x="5659438" y="1557338"/>
          <a:ext cx="2057400" cy="3531169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8483014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472649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554118861"/>
                    </a:ext>
                  </a:extLst>
                </a:gridCol>
              </a:tblGrid>
              <a:tr h="266447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nb-NO" sz="1100" b="1" u="none" strike="noStrike">
                          <a:effectLst/>
                        </a:rPr>
                        <a:t>Kommunetype</a:t>
                      </a:r>
                    </a:p>
                    <a:p>
                      <a:pPr algn="ctr" fontAlgn="t"/>
                      <a:r>
                        <a:rPr lang="nb-NO" sz="1100" b="1" i="0" u="none" strike="noStrike">
                          <a:solidFill>
                            <a:srgbClr val="302012"/>
                          </a:solidFill>
                          <a:effectLst/>
                          <a:latin typeface="Calibri" panose="020F0502020204030204" pitchFamily="34" charset="0"/>
                        </a:rPr>
                        <a:t>Andel ‘helt enig’</a:t>
                      </a: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7639"/>
                  </a:ext>
                </a:extLst>
              </a:tr>
              <a:tr h="402145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100" b="1" u="none" strike="noStrike">
                          <a:effectLst/>
                        </a:rPr>
                        <a:t>Kyst</a:t>
                      </a:r>
                      <a:endParaRPr lang="nb-NO" sz="1100" b="1" i="0" u="none" strike="noStrike">
                        <a:solidFill>
                          <a:srgbClr val="30201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100" b="1" u="none" strike="noStrike">
                          <a:effectLst/>
                        </a:rPr>
                        <a:t>Innland</a:t>
                      </a:r>
                      <a:endParaRPr lang="nb-NO" sz="1100" b="1" i="0" u="none" strike="noStrike">
                        <a:solidFill>
                          <a:srgbClr val="30201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100" b="1" u="none" strike="noStrike">
                          <a:effectLst/>
                        </a:rPr>
                        <a:t>Resten</a:t>
                      </a:r>
                      <a:endParaRPr lang="nb-NO" sz="1100" b="1" i="0" u="none" strike="noStrike">
                        <a:solidFill>
                          <a:srgbClr val="30201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3320313"/>
                  </a:ext>
                </a:extLst>
              </a:tr>
              <a:tr h="816864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75 %</a:t>
                      </a:r>
                      <a:endParaRPr lang="nb-NO" sz="1200" b="0" i="0" u="none" strike="noStrike">
                        <a:solidFill>
                          <a:srgbClr val="30201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70 %</a:t>
                      </a:r>
                      <a:endParaRPr lang="nb-NO" sz="1200" b="0" i="0" u="none" strike="noStrike">
                        <a:solidFill>
                          <a:srgbClr val="30201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52 %</a:t>
                      </a:r>
                      <a:endParaRPr lang="nb-NO" sz="1200" b="0" i="0" u="none" strike="noStrike">
                        <a:solidFill>
                          <a:srgbClr val="30201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9272731"/>
                  </a:ext>
                </a:extLst>
              </a:tr>
              <a:tr h="1180413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48 %</a:t>
                      </a:r>
                      <a:endParaRPr lang="nb-NO" sz="1200" b="0" i="0" u="none" strike="noStrike">
                        <a:solidFill>
                          <a:srgbClr val="30201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37 %</a:t>
                      </a:r>
                      <a:endParaRPr lang="nb-NO" sz="1200" b="0" i="0" u="none" strike="noStrike">
                        <a:solidFill>
                          <a:srgbClr val="30201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20 %</a:t>
                      </a:r>
                      <a:endParaRPr lang="nb-NO" sz="1200" b="0" i="0" u="none" strike="noStrike">
                        <a:solidFill>
                          <a:srgbClr val="30201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7790921"/>
                  </a:ext>
                </a:extLst>
              </a:tr>
              <a:tr h="786942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44 %</a:t>
                      </a:r>
                      <a:endParaRPr lang="nb-NO" sz="1200" b="0" i="0" u="none" strike="noStrike">
                        <a:solidFill>
                          <a:srgbClr val="30201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31 %</a:t>
                      </a:r>
                      <a:endParaRPr lang="nb-NO" sz="1200" b="0" i="0" u="none" strike="noStrike">
                        <a:solidFill>
                          <a:srgbClr val="30201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16 %</a:t>
                      </a:r>
                      <a:endParaRPr lang="nb-NO" sz="1200" b="0" i="0" u="none" strike="noStrike">
                        <a:solidFill>
                          <a:srgbClr val="30201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8941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72277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ED3968-B509-31F0-BC04-A010DB8A9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3094"/>
            <a:ext cx="6865938" cy="842312"/>
          </a:xfrm>
        </p:spPr>
        <p:txBody>
          <a:bodyPr>
            <a:noAutofit/>
          </a:bodyPr>
          <a:lstStyle/>
          <a:p>
            <a:r>
              <a:rPr lang="nb-NO" sz="2000"/>
              <a:t>Fjorden svært viktig for befolkningen i kystkommunene – en tredel av landets befolkning</a:t>
            </a:r>
          </a:p>
        </p:txBody>
      </p:sp>
      <p:graphicFrame>
        <p:nvGraphicFramePr>
          <p:cNvPr id="6" name="Plassholder for diagram 5">
            <a:extLst>
              <a:ext uri="{FF2B5EF4-FFF2-40B4-BE49-F238E27FC236}">
                <a16:creationId xmlns:a16="http://schemas.microsoft.com/office/drawing/2014/main" id="{FC1114DC-E8E3-B1BC-E188-4E057CD0E265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892207351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9F29281-ED40-5E92-467B-63CFC88C7D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5223" y="6101395"/>
            <a:ext cx="4137483" cy="52598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1000"/>
              <a:t>Hvor viktig vil du si at Oslofjorden er for deg som rekreasjonsområde?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BBEAFBD-DABE-915C-F121-1B82BC7D8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000"/>
              <a:t>1005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5675134-572F-222D-3D3A-97141B74D17C}"/>
              </a:ext>
            </a:extLst>
          </p:cNvPr>
          <p:cNvSpPr/>
          <p:nvPr/>
        </p:nvSpPr>
        <p:spPr>
          <a:xfrm>
            <a:off x="8148638" y="1"/>
            <a:ext cx="40433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innhold 7">
            <a:extLst>
              <a:ext uri="{FF2B5EF4-FFF2-40B4-BE49-F238E27FC236}">
                <a16:creationId xmlns:a16="http://schemas.microsoft.com/office/drawing/2014/main" id="{FF443D65-985A-AF14-C95B-2BFD5566742D}"/>
              </a:ext>
            </a:extLst>
          </p:cNvPr>
          <p:cNvSpPr txBox="1">
            <a:spLocks/>
          </p:cNvSpPr>
          <p:nvPr/>
        </p:nvSpPr>
        <p:spPr>
          <a:xfrm>
            <a:off x="8148638" y="1675987"/>
            <a:ext cx="3229437" cy="4294217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74638"/>
            <a:r>
              <a:rPr lang="nb-NO" sz="1400">
                <a:solidFill>
                  <a:schemeClr val="accent6"/>
                </a:solidFill>
              </a:rPr>
              <a:t>Blant befolkningen i kystkommunene svarer 80 prosent at fjorden er viktig for rekreasjon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I de øvrige kommunene er andelen 50 prosent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Det er ingen forskjell på familier med og uten barn, men gruppen 60+ svarer svært viktig i større grad enn de som er under 60 år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75F2057-30ED-987A-808D-D800D1DE7E6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7278" y="365482"/>
            <a:ext cx="1080000" cy="108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1B1B3F2-3BB6-0350-0355-722AD55601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2856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4FCE7B-E6B3-8BF5-B2B3-62F5BC02C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44" y="353094"/>
            <a:ext cx="6865938" cy="842312"/>
          </a:xfrm>
        </p:spPr>
        <p:txBody>
          <a:bodyPr>
            <a:normAutofit fontScale="90000"/>
          </a:bodyPr>
          <a:lstStyle/>
          <a:p>
            <a:r>
              <a:rPr lang="nb-NO"/>
              <a:t>Fire av ti i hele landet har benyttet Oslofjorden i løpet av 2024</a:t>
            </a:r>
          </a:p>
        </p:txBody>
      </p:sp>
      <p:graphicFrame>
        <p:nvGraphicFramePr>
          <p:cNvPr id="6" name="Plassholder for diagram 5">
            <a:extLst>
              <a:ext uri="{FF2B5EF4-FFF2-40B4-BE49-F238E27FC236}">
                <a16:creationId xmlns:a16="http://schemas.microsoft.com/office/drawing/2014/main" id="{C46B5940-DC46-31C9-E7C8-2FD29A42AD22}"/>
              </a:ext>
            </a:extLst>
          </p:cNvPr>
          <p:cNvGraphicFramePr>
            <a:graphicFrameLocks noGrp="1"/>
          </p:cNvGraphicFramePr>
          <p:nvPr>
            <p:ph type="chart" sz="quarter" idx="11"/>
            <p:extLst>
              <p:ext uri="{D42A27DB-BD31-4B8C-83A1-F6EECF244321}">
                <p14:modId xmlns:p14="http://schemas.microsoft.com/office/powerpoint/2010/main" val="687583137"/>
              </p:ext>
            </p:extLst>
          </p:nvPr>
        </p:nvGraphicFramePr>
        <p:xfrm>
          <a:off x="850901" y="1557338"/>
          <a:ext cx="6865938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11521D1-AAF7-3450-8AAB-C1123399F0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5223" y="6101395"/>
            <a:ext cx="4215305" cy="52598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1000"/>
              <a:t>Hvilke av følgende aktiviteter gjorde du minst én gang i løpet av 2024?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12B0431-F62D-2F72-2143-FE4C22CE6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000"/>
              <a:t>1005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D0A4918-0B6C-F8A3-B515-24325F9153C9}"/>
              </a:ext>
            </a:extLst>
          </p:cNvPr>
          <p:cNvSpPr/>
          <p:nvPr/>
        </p:nvSpPr>
        <p:spPr>
          <a:xfrm>
            <a:off x="8148638" y="1"/>
            <a:ext cx="404336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lassholder for innhold 7">
            <a:extLst>
              <a:ext uri="{FF2B5EF4-FFF2-40B4-BE49-F238E27FC236}">
                <a16:creationId xmlns:a16="http://schemas.microsoft.com/office/drawing/2014/main" id="{AFE3B651-4363-C3E7-EEE6-4EB842CF015C}"/>
              </a:ext>
            </a:extLst>
          </p:cNvPr>
          <p:cNvSpPr txBox="1">
            <a:spLocks/>
          </p:cNvSpPr>
          <p:nvPr/>
        </p:nvSpPr>
        <p:spPr>
          <a:xfrm>
            <a:off x="8148638" y="1675987"/>
            <a:ext cx="3229437" cy="4294217"/>
          </a:xfrm>
          <a:prstGeom prst="rect">
            <a:avLst/>
          </a:prstGeom>
        </p:spPr>
        <p:txBody>
          <a:bodyPr/>
          <a:lstStyle>
            <a:lvl1pPr marL="361950" indent="-4746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74638"/>
            <a:r>
              <a:rPr lang="nb-NO" sz="1400">
                <a:solidFill>
                  <a:schemeClr val="accent6"/>
                </a:solidFill>
              </a:rPr>
              <a:t>43 prosent av innbyggerne i hele landet har benyttet Oslofjorden til rekreasjon i 2024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For kommunene langs fjorden er tallet 73 prosent</a:t>
            </a:r>
          </a:p>
          <a:p>
            <a:pPr indent="-274638"/>
            <a:r>
              <a:rPr lang="nb-NO" sz="1400">
                <a:solidFill>
                  <a:schemeClr val="accent6"/>
                </a:solidFill>
              </a:rPr>
              <a:t>Blant åpne svar finner vi kajakkpadling, badstue, sykkelturer og noe fiske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C3FEB50-71F4-3D2A-402E-0427BA871BB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7278" y="365482"/>
            <a:ext cx="1080000" cy="108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11F4B47-47F9-670D-42E3-47B3D5AC1C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8558" y="6229513"/>
            <a:ext cx="449983" cy="44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7192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ema">
  <a:themeElements>
    <a:clrScheme name="Egendefinert 1">
      <a:dk1>
        <a:srgbClr val="515350"/>
      </a:dk1>
      <a:lt1>
        <a:srgbClr val="FFFFFF"/>
      </a:lt1>
      <a:dk2>
        <a:srgbClr val="F26649"/>
      </a:dk2>
      <a:lt2>
        <a:srgbClr val="E7E6E6"/>
      </a:lt2>
      <a:accent1>
        <a:srgbClr val="71C3B3"/>
      </a:accent1>
      <a:accent2>
        <a:srgbClr val="1C7CA1"/>
      </a:accent2>
      <a:accent3>
        <a:srgbClr val="FCF7BA"/>
      </a:accent3>
      <a:accent4>
        <a:srgbClr val="FCE164"/>
      </a:accent4>
      <a:accent5>
        <a:srgbClr val="F15F5B"/>
      </a:accent5>
      <a:accent6>
        <a:srgbClr val="515350"/>
      </a:accent6>
      <a:hlink>
        <a:srgbClr val="F26649"/>
      </a:hlink>
      <a:folHlink>
        <a:srgbClr val="E2224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565E3FA4-FBA9-47BC-9CB8-2068A161A4D4}" vid="{C1658BF7-6B3E-41BD-89F9-08B7300757D2}"/>
    </a:ext>
  </a:extLst>
</a:theme>
</file>

<file path=ppt/theme/theme2.xml><?xml version="1.0" encoding="utf-8"?>
<a:theme xmlns:a="http://schemas.openxmlformats.org/drawingml/2006/main" name="1_Hovedmal - Opinion">
  <a:themeElements>
    <a:clrScheme name="Opinion fargepalett">
      <a:dk1>
        <a:srgbClr val="302026"/>
      </a:dk1>
      <a:lt1>
        <a:srgbClr val="FFFFFF"/>
      </a:lt1>
      <a:dk2>
        <a:srgbClr val="44546A"/>
      </a:dk2>
      <a:lt2>
        <a:srgbClr val="E7E6E6"/>
      </a:lt2>
      <a:accent1>
        <a:srgbClr val="71C3B3"/>
      </a:accent1>
      <a:accent2>
        <a:srgbClr val="1C7CA1"/>
      </a:accent2>
      <a:accent3>
        <a:srgbClr val="FCF7BA"/>
      </a:accent3>
      <a:accent4>
        <a:srgbClr val="FCE164"/>
      </a:accent4>
      <a:accent5>
        <a:srgbClr val="F15F5B"/>
      </a:accent5>
      <a:accent6>
        <a:srgbClr val="515350"/>
      </a:accent6>
      <a:hlink>
        <a:srgbClr val="F26649"/>
      </a:hlink>
      <a:folHlink>
        <a:srgbClr val="F2664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mtClean="0">
            <a:latin typeface="Arial" charset="0"/>
            <a:ea typeface="Arial" charset="0"/>
            <a:cs typeface="Arial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>
            <a:solidFill>
              <a:schemeClr val="accent6"/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1" id="{565E3FA4-FBA9-47BC-9CB8-2068A161A4D4}" vid="{680EC41F-8F0F-4A6F-BBC3-5EC39304D480}"/>
    </a:ext>
  </a:extLst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  <wetp:taskpane dockstate="right" visibility="0" width="350" row="10">
    <wetp:webextensionref xmlns:r="http://schemas.openxmlformats.org/officeDocument/2006/relationships" r:id="rId2"/>
  </wetp:taskpane>
  <wetp:taskpane dockstate="right" visibility="0" width="350" row="9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EC46D9D7-D922-2547-B0A9-94A277E3AD4F}">
  <we:reference id="wa104380827" version="1.0.0.0" store="nb-NO" storeType="OMEX"/>
  <we:alternateReferences>
    <we:reference id="wa104380827" version="1.0.0.0" store="wa104380827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FC2B7098-2FCC-3A4E-92AB-C5B08E307181}">
  <we:reference id="wa104379997" version="1.0.0.2" store="nb-NO" storeType="OMEX"/>
  <we:alternateReferences>
    <we:reference id="wa104379997" version="1.0.0.2" store="wa104379997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F6A8BFFF-258C-ED4E-B6B5-366DD2E6E631}">
  <we:reference id="wa104381063" version="1.0.0.0" store="nb-NO" storeType="OMEX"/>
  <we:alternateReferences>
    <we:reference id="wa104381063" version="1.0.0.0" store="WA1043810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799C0EC131A2345BA8390A271C10A35" ma:contentTypeVersion="19" ma:contentTypeDescription="Opprett et nytt dokument." ma:contentTypeScope="" ma:versionID="cf369ab422201227dade6e189a759786">
  <xsd:schema xmlns:xsd="http://www.w3.org/2001/XMLSchema" xmlns:xs="http://www.w3.org/2001/XMLSchema" xmlns:p="http://schemas.microsoft.com/office/2006/metadata/properties" xmlns:ns2="37f59c3e-2a74-412e-a550-94572c2ec70c" xmlns:ns3="67142c5a-1be7-4019-aea7-df29f46c08ef" targetNamespace="http://schemas.microsoft.com/office/2006/metadata/properties" ma:root="true" ma:fieldsID="fd6d05307de12957290dbff5a96ed26c" ns2:_="" ns3:_="">
    <xsd:import namespace="37f59c3e-2a74-412e-a550-94572c2ec70c"/>
    <xsd:import namespace="67142c5a-1be7-4019-aea7-df29f46c08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f59c3e-2a74-412e-a550-94572c2ec7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9c846e0-a897-472a-baa0-57445d67c2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142c5a-1be7-4019-aea7-df29f46c08e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acaea0b-9a9f-491f-8750-476422b777cb}" ma:internalName="TaxCatchAll" ma:showField="CatchAllData" ma:web="67142c5a-1be7-4019-aea7-df29f46c08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7142c5a-1be7-4019-aea7-df29f46c08ef" xsi:nil="true"/>
    <lcf76f155ced4ddcb4097134ff3c332f xmlns="37f59c3e-2a74-412e-a550-94572c2ec70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FD3751-85D0-4AD4-9401-444D0374F3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D4CFA4-2919-41AE-9869-7790490D7D58}">
  <ds:schemaRefs>
    <ds:schemaRef ds:uri="37f59c3e-2a74-412e-a550-94572c2ec70c"/>
    <ds:schemaRef ds:uri="67142c5a-1be7-4019-aea7-df29f46c08e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B1950C6-9C2A-4030-A9E8-505B179D39A9}">
  <ds:schemaRefs>
    <ds:schemaRef ds:uri="http://schemas.openxmlformats.org/package/2006/metadata/core-properties"/>
    <ds:schemaRef ds:uri="67142c5a-1be7-4019-aea7-df29f46c08ef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37f59c3e-2a74-412e-a550-94572c2ec70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1572</Words>
  <Application>Microsoft Office PowerPoint</Application>
  <PresentationFormat>Widescreen</PresentationFormat>
  <Paragraphs>164</Paragraphs>
  <Slides>20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20</vt:i4>
      </vt:variant>
    </vt:vector>
  </HeadingPairs>
  <TitlesOfParts>
    <vt:vector size="32" baseType="lpstr">
      <vt:lpstr>Aptos</vt:lpstr>
      <vt:lpstr>Arial</vt:lpstr>
      <vt:lpstr>Calibri</vt:lpstr>
      <vt:lpstr>Century Gothic</vt:lpstr>
      <vt:lpstr>Century Schoolbook</vt:lpstr>
      <vt:lpstr>Courier New</vt:lpstr>
      <vt:lpstr>Helvetica</vt:lpstr>
      <vt:lpstr>Segoe UI Semibold</vt:lpstr>
      <vt:lpstr>Wingdings</vt:lpstr>
      <vt:lpstr>Office-tema</vt:lpstr>
      <vt:lpstr>1_Hovedmal - Opinion</vt:lpstr>
      <vt:lpstr>1_Office-tema</vt:lpstr>
      <vt:lpstr>PowerPoint-presentasjon</vt:lpstr>
      <vt:lpstr>PowerPoint-presentasjon</vt:lpstr>
      <vt:lpstr>KRISE I FJORDEN</vt:lpstr>
      <vt:lpstr>Prosjektbeskrivelse</vt:lpstr>
      <vt:lpstr>Utvalgets sammensetning - befolkningen n=1005</vt:lpstr>
      <vt:lpstr>Partipreferanse i utvalget</vt:lpstr>
      <vt:lpstr>Oslofjorden har en sentral plass i bevisstheten til hele befolkningen</vt:lpstr>
      <vt:lpstr>Fjorden svært viktig for befolkningen i kystkommunene – en tredel av landets befolkning</vt:lpstr>
      <vt:lpstr>Fire av ti i hele landet har benyttet Oslofjorden i løpet av 2024</vt:lpstr>
      <vt:lpstr>Moderat kjennskap til miljøtilstanden</vt:lpstr>
      <vt:lpstr>Dårlig vannkvalitet har hindret fire av ti i å bade</vt:lpstr>
      <vt:lpstr>Flertallet kjenner til foreslåtte tiltak for å redde fjorden</vt:lpstr>
      <vt:lpstr>Tre av fire er for et forbud om fiske</vt:lpstr>
      <vt:lpstr>Skyhøy tillit til forskere</vt:lpstr>
      <vt:lpstr>Svært tynnslitt tillit til politikere</vt:lpstr>
      <vt:lpstr>To av tre har ikke registrert særskilt politikerengasjement for miljøet</vt:lpstr>
      <vt:lpstr>En av fire velgere på ‘miljøvippen’</vt:lpstr>
      <vt:lpstr>To av tre kan tenke seg å bidra – nesten åtte av ti i kystkommunene</vt:lpstr>
      <vt:lpstr>Klar oppfordring til mediene: Skriv mer om tilstanden i Oslofjorden!</vt:lpstr>
      <vt:lpstr>Redd Oslofjorden - en miljøkamp vi kan vinne!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INSPIRASJONSSLIDER</dc:title>
  <dc:creator>Anne-Sofie Åmodt</dc:creator>
  <cp:lastModifiedBy>Kyrre Hurum</cp:lastModifiedBy>
  <cp:revision>2</cp:revision>
  <dcterms:created xsi:type="dcterms:W3CDTF">2020-08-20T12:38:04Z</dcterms:created>
  <dcterms:modified xsi:type="dcterms:W3CDTF">2025-03-31T17:38:33Z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0x0101002799C0EC131A2345BA8390A271C10A35</vt:lpwstr>
  </property>
  <property fmtid="{D5CDD505-2E9C-101B-9397-08002B2CF9AE}" pid="3" name="MediaServiceImageTags">
    <vt:lpwstr/>
  </property>
</Properties>
</file>